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91" r:id="rId2"/>
    <p:sldId id="293" r:id="rId3"/>
    <p:sldId id="292" r:id="rId4"/>
    <p:sldId id="299" r:id="rId5"/>
    <p:sldId id="306" r:id="rId6"/>
    <p:sldId id="287" r:id="rId7"/>
    <p:sldId id="305" r:id="rId8"/>
    <p:sldId id="304" r:id="rId9"/>
    <p:sldId id="270" r:id="rId10"/>
  </p:sldIdLst>
  <p:sldSz cx="9144000" cy="5143500" type="screen16x9"/>
  <p:notesSz cx="6865938" cy="9998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0ECDBD7-4E1F-496D-B6F2-54A702A40D24}">
          <p14:sldIdLst>
            <p14:sldId id="291"/>
            <p14:sldId id="293"/>
            <p14:sldId id="292"/>
            <p14:sldId id="299"/>
            <p14:sldId id="306"/>
            <p14:sldId id="287"/>
            <p14:sldId id="305"/>
            <p14:sldId id="304"/>
          </p14:sldIdLst>
        </p14:section>
        <p14:section name="Untitled Section" id="{9C5F44EC-C021-494C-9E0B-7CCC8E5B1142}">
          <p14:sldIdLst>
            <p14:sldId id="27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48" userDrawn="1">
          <p15:clr>
            <a:srgbClr val="A4A3A4"/>
          </p15:clr>
        </p15:guide>
        <p15:guide id="2" pos="216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66BC"/>
    <a:srgbClr val="005EB8"/>
    <a:srgbClr val="1F9BD6"/>
    <a:srgbClr val="9ED7F1"/>
    <a:srgbClr val="0C66BB"/>
    <a:srgbClr val="DFF2FA"/>
    <a:srgbClr val="015FB8"/>
    <a:srgbClr val="FFFFFF"/>
    <a:srgbClr val="5EBCE8"/>
    <a:srgbClr val="015C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15" autoAdjust="0"/>
    <p:restoredTop sz="68062" autoAdjust="0"/>
  </p:normalViewPr>
  <p:slideViewPr>
    <p:cSldViewPr>
      <p:cViewPr varScale="1">
        <p:scale>
          <a:sx n="67" d="100"/>
          <a:sy n="67" d="100"/>
        </p:scale>
        <p:origin x="1013" y="29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2946" y="-90"/>
      </p:cViewPr>
      <p:guideLst>
        <p:guide orient="horz" pos="3148"/>
        <p:guide pos="216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988" cy="500464"/>
          </a:xfrm>
          <a:prstGeom prst="rect">
            <a:avLst/>
          </a:prstGeom>
        </p:spPr>
        <p:txBody>
          <a:bodyPr vert="horz" lIns="92199" tIns="46099" rIns="92199" bIns="46099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8347" y="0"/>
            <a:ext cx="2975988" cy="500464"/>
          </a:xfrm>
          <a:prstGeom prst="rect">
            <a:avLst/>
          </a:prstGeom>
        </p:spPr>
        <p:txBody>
          <a:bodyPr vert="horz" lIns="92199" tIns="46099" rIns="92199" bIns="46099" rtlCol="0"/>
          <a:lstStyle>
            <a:lvl1pPr algn="r">
              <a:defRPr sz="1200"/>
            </a:lvl1pPr>
          </a:lstStyle>
          <a:p>
            <a:fld id="{239B4765-A133-4BBE-AAB0-442DBD41A55E}" type="datetimeFigureOut">
              <a:rPr lang="en-GB" smtClean="0"/>
              <a:t>29/01/2018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96013"/>
            <a:ext cx="2975988" cy="500463"/>
          </a:xfrm>
          <a:prstGeom prst="rect">
            <a:avLst/>
          </a:prstGeom>
        </p:spPr>
        <p:txBody>
          <a:bodyPr vert="horz" lIns="92199" tIns="46099" rIns="92199" bIns="46099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8347" y="9496013"/>
            <a:ext cx="2975988" cy="500463"/>
          </a:xfrm>
          <a:prstGeom prst="rect">
            <a:avLst/>
          </a:prstGeom>
        </p:spPr>
        <p:txBody>
          <a:bodyPr vert="horz" lIns="92199" tIns="46099" rIns="92199" bIns="46099" rtlCol="0" anchor="b"/>
          <a:lstStyle>
            <a:lvl1pPr algn="r">
              <a:defRPr sz="1200"/>
            </a:lvl1pPr>
          </a:lstStyle>
          <a:p>
            <a:fld id="{B7B9907A-72EF-4AD4-9791-159CFE3DDF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17776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240" cy="499904"/>
          </a:xfrm>
          <a:prstGeom prst="rect">
            <a:avLst/>
          </a:prstGeom>
        </p:spPr>
        <p:txBody>
          <a:bodyPr vert="horz" lIns="92199" tIns="46099" rIns="92199" bIns="46099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9110" y="0"/>
            <a:ext cx="2975240" cy="499904"/>
          </a:xfrm>
          <a:prstGeom prst="rect">
            <a:avLst/>
          </a:prstGeom>
        </p:spPr>
        <p:txBody>
          <a:bodyPr vert="horz" lIns="92199" tIns="46099" rIns="92199" bIns="46099" rtlCol="0"/>
          <a:lstStyle>
            <a:lvl1pPr algn="r">
              <a:defRPr sz="1200"/>
            </a:lvl1pPr>
          </a:lstStyle>
          <a:p>
            <a:fld id="{ADB2BA8F-77E7-4D74-8429-FEA15301A487}" type="datetimeFigureOut">
              <a:rPr lang="en-GB" smtClean="0"/>
              <a:t>29/01/2018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0013" y="749300"/>
            <a:ext cx="6665912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99" tIns="46099" rIns="92199" bIns="46099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6595" y="4749086"/>
            <a:ext cx="5492750" cy="4499134"/>
          </a:xfrm>
          <a:prstGeom prst="rect">
            <a:avLst/>
          </a:prstGeom>
        </p:spPr>
        <p:txBody>
          <a:bodyPr vert="horz" lIns="92199" tIns="46099" rIns="92199" bIns="4609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96436"/>
            <a:ext cx="2975240" cy="499904"/>
          </a:xfrm>
          <a:prstGeom prst="rect">
            <a:avLst/>
          </a:prstGeom>
        </p:spPr>
        <p:txBody>
          <a:bodyPr vert="horz" lIns="92199" tIns="46099" rIns="92199" bIns="46099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9110" y="9496436"/>
            <a:ext cx="2975240" cy="499904"/>
          </a:xfrm>
          <a:prstGeom prst="rect">
            <a:avLst/>
          </a:prstGeom>
        </p:spPr>
        <p:txBody>
          <a:bodyPr vert="horz" lIns="92199" tIns="46099" rIns="92199" bIns="46099" rtlCol="0" anchor="b"/>
          <a:lstStyle>
            <a:lvl1pPr algn="r">
              <a:defRPr sz="1200"/>
            </a:lvl1pPr>
          </a:lstStyle>
          <a:p>
            <a:fld id="{573BD2BE-0D39-469E-8B13-E83FE0E0A27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82696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3BD2BE-0D39-469E-8B13-E83FE0E0A27D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02357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30497" indent="-230497">
              <a:buAutoNum type="arabicPeriod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3BD2BE-0D39-469E-8B13-E83FE0E0A27D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47949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3BD2BE-0D39-469E-8B13-E83FE0E0A27D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47497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3BD2BE-0D39-469E-8B13-E83FE0E0A27D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88537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3BD2BE-0D39-469E-8B13-E83FE0E0A27D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50359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3BD2BE-0D39-469E-8B13-E83FE0E0A27D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78186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3BD2BE-0D39-469E-8B13-E83FE0E0A27D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57430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3BD2BE-0D39-469E-8B13-E83FE0E0A27D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14054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3BD2BE-0D39-469E-8B13-E83FE0E0A27D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02072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4392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0" y="4356000"/>
            <a:ext cx="9144000" cy="79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8211" y="254736"/>
            <a:ext cx="1198245" cy="947764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001" y="4428000"/>
            <a:ext cx="3023315" cy="586741"/>
          </a:xfrm>
          <a:prstGeom prst="rect">
            <a:avLst/>
          </a:prstGeom>
        </p:spPr>
      </p:pic>
      <p:sp>
        <p:nvSpPr>
          <p:cNvPr id="9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20000" y="1728000"/>
            <a:ext cx="6660312" cy="483558"/>
          </a:xfr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3000" b="1" spc="-40" baseline="0">
                <a:solidFill>
                  <a:schemeClr val="accent1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Title heading in 30pt Arial Bold</a:t>
            </a:r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2268000"/>
            <a:ext cx="6660312" cy="444553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2100" b="1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Subheading in 21pt Arial Bold</a:t>
            </a:r>
            <a:endParaRPr lang="en-GB" dirty="0"/>
          </a:p>
        </p:txBody>
      </p:sp>
      <p:sp>
        <p:nvSpPr>
          <p:cNvPr id="11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4644008" y="4464000"/>
            <a:ext cx="3924008" cy="540000"/>
          </a:xfrm>
        </p:spPr>
        <p:txBody>
          <a:bodyPr lIns="0" tIns="0" rIns="0" bIns="0">
            <a:normAutofit/>
          </a:bodyPr>
          <a:lstStyle>
            <a:lvl1pPr marL="0" indent="0" algn="r">
              <a:buNone/>
              <a:defRPr sz="15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Presented by… in 15pt Arial Bold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6722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936000"/>
            <a:ext cx="9144000" cy="42075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0000" y="360000"/>
            <a:ext cx="7632000" cy="529568"/>
          </a:xfrm>
        </p:spPr>
        <p:txBody>
          <a:bodyPr lIns="0" tIns="0" rIns="0" bIns="0" anchor="t">
            <a:normAutofit/>
          </a:bodyPr>
          <a:lstStyle>
            <a:lvl1pPr>
              <a:defRPr sz="3000" b="1" spc="-4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Main Heading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000" y="1080000"/>
            <a:ext cx="7704000" cy="3435966"/>
          </a:xfrm>
        </p:spPr>
        <p:txBody>
          <a:bodyPr lIns="0" tIns="0" rIns="0" bIns="0"/>
          <a:lstStyle>
            <a:lvl1pPr>
              <a:defRPr sz="2400">
                <a:solidFill>
                  <a:schemeClr val="accent6"/>
                </a:solidFill>
              </a:defRPr>
            </a:lvl1pPr>
            <a:lvl2pPr>
              <a:defRPr sz="2100">
                <a:solidFill>
                  <a:schemeClr val="accent6"/>
                </a:solidFill>
              </a:defRPr>
            </a:lvl2pPr>
            <a:lvl3pPr marL="1143000" indent="-228600">
              <a:buFont typeface="Wingdings" panose="05000000000000000000" pitchFamily="2" charset="2"/>
              <a:buChar char="§"/>
              <a:defRPr sz="1800">
                <a:solidFill>
                  <a:schemeClr val="accent6"/>
                </a:solidFill>
              </a:defRPr>
            </a:lvl3pPr>
            <a:lvl4pPr>
              <a:defRPr sz="2100"/>
            </a:lvl4pPr>
            <a:lvl5pPr>
              <a:defRPr sz="175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00192" y="4731990"/>
            <a:ext cx="2133600" cy="273844"/>
          </a:xfrm>
        </p:spPr>
        <p:txBody>
          <a:bodyPr/>
          <a:lstStyle>
            <a:lvl1pPr>
              <a:defRPr sz="1000">
                <a:solidFill>
                  <a:schemeClr val="accent6"/>
                </a:solidFill>
              </a:defRPr>
            </a:lvl1pPr>
          </a:lstStyle>
          <a:p>
            <a:fld id="{280AA684-6FB9-400F-B313-F111F0F4873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140604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9144000" cy="51640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0000" y="699694"/>
            <a:ext cx="6804328" cy="900068"/>
          </a:xfrm>
        </p:spPr>
        <p:txBody>
          <a:bodyPr lIns="0" tIns="0" rIns="0" bIns="0" anchor="t">
            <a:normAutofit/>
          </a:bodyPr>
          <a:lstStyle>
            <a:lvl1pPr>
              <a:defRPr sz="3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Main Heading</a:t>
            </a:r>
            <a:endParaRPr lang="en-GB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683568" y="4371950"/>
            <a:ext cx="8003232" cy="660663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2100" b="1">
                <a:solidFill>
                  <a:srgbClr val="FFB81C"/>
                </a:solidFill>
              </a:defRPr>
            </a:lvl1pPr>
            <a:lvl2pPr>
              <a:defRPr sz="2600">
                <a:solidFill>
                  <a:schemeClr val="bg1"/>
                </a:solidFill>
              </a:defRPr>
            </a:lvl2pPr>
            <a:lvl3pPr marL="1143000" indent="-228600">
              <a:buFont typeface="Wingdings" panose="05000000000000000000" pitchFamily="2" charset="2"/>
              <a:buChar char="§"/>
              <a:defRPr sz="2200">
                <a:solidFill>
                  <a:schemeClr val="bg1"/>
                </a:solidFill>
              </a:defRPr>
            </a:lvl3pPr>
            <a:lvl4pPr>
              <a:defRPr sz="2100"/>
            </a:lvl4pPr>
            <a:lvl5pPr>
              <a:defRPr sz="175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00192" y="4731990"/>
            <a:ext cx="2133600" cy="273844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fld id="{4F2E129E-16B7-480B-972E-C025DBFD1D5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0355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0"/>
            <a:ext cx="9144000" cy="4392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" name="Picture 11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8211" y="254736"/>
            <a:ext cx="1198245" cy="947764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0" y="3939902"/>
            <a:ext cx="9144000" cy="129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 userDrawn="1"/>
        </p:nvSpPr>
        <p:spPr>
          <a:xfrm>
            <a:off x="755576" y="1398235"/>
            <a:ext cx="60486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GB" sz="2400" b="1" u="none" strike="noStrike" kern="1200" dirty="0">
                <a:solidFill>
                  <a:schemeClr val="accent1"/>
                </a:solidFill>
                <a:effectLst/>
                <a:latin typeface="+mn-lt"/>
                <a:ea typeface="+mn-ea"/>
                <a:cs typeface="+mn-cs"/>
              </a:rPr>
              <a:t>www.digital.nhs.uk</a:t>
            </a:r>
            <a:endParaRPr lang="en-GB" sz="2400" kern="1200" dirty="0">
              <a:solidFill>
                <a:schemeClr val="accent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kern="1200" dirty="0">
                <a:solidFill>
                  <a:schemeClr val="accent1"/>
                </a:solidFill>
                <a:effectLst/>
                <a:latin typeface="+mn-lt"/>
                <a:ea typeface="+mn-ea"/>
                <a:cs typeface="+mn-cs"/>
              </a:rPr>
              <a:t>     </a:t>
            </a:r>
            <a:r>
              <a:rPr lang="en-GB" sz="2400" b="1" kern="1200" dirty="0">
                <a:solidFill>
                  <a:schemeClr val="accent1"/>
                </a:solidFill>
                <a:effectLst/>
                <a:latin typeface="+mn-lt"/>
                <a:ea typeface="+mn-ea"/>
                <a:cs typeface="+mn-cs"/>
              </a:rPr>
              <a:t>@</a:t>
            </a:r>
            <a:r>
              <a:rPr lang="en-GB" sz="2400" b="1" kern="1200" dirty="0" err="1">
                <a:solidFill>
                  <a:schemeClr val="accent1"/>
                </a:solidFill>
                <a:effectLst/>
                <a:latin typeface="+mn-lt"/>
                <a:ea typeface="+mn-ea"/>
                <a:cs typeface="+mn-cs"/>
              </a:rPr>
              <a:t>nhsdigital</a:t>
            </a:r>
            <a:endParaRPr lang="en-GB" sz="2400" b="1" kern="1200" dirty="0">
              <a:solidFill>
                <a:schemeClr val="accent1"/>
              </a:solidFill>
              <a:effectLst/>
              <a:latin typeface="+mn-lt"/>
              <a:ea typeface="+mn-ea"/>
              <a:cs typeface="+mn-cs"/>
            </a:endParaRPr>
          </a:p>
          <a:p>
            <a:pPr>
              <a:lnSpc>
                <a:spcPts val="3600"/>
              </a:lnSpc>
            </a:pPr>
            <a:r>
              <a:rPr lang="en-GB" sz="2400" b="1" kern="1200" dirty="0">
                <a:solidFill>
                  <a:schemeClr val="accent1"/>
                </a:solidFill>
                <a:effectLst/>
                <a:latin typeface="+mn-lt"/>
                <a:ea typeface="+mn-ea"/>
                <a:cs typeface="+mn-cs"/>
              </a:rPr>
              <a:t>enquiries@nhsdigital.nhs.uk</a:t>
            </a:r>
          </a:p>
          <a:p>
            <a:pPr>
              <a:lnSpc>
                <a:spcPts val="3600"/>
              </a:lnSpc>
            </a:pPr>
            <a:r>
              <a:rPr lang="en-GB" sz="2400" b="1" kern="1200" dirty="0">
                <a:solidFill>
                  <a:schemeClr val="accent1"/>
                </a:solidFill>
                <a:effectLst/>
                <a:latin typeface="+mn-lt"/>
                <a:ea typeface="+mn-ea"/>
                <a:cs typeface="+mn-cs"/>
              </a:rPr>
              <a:t>0300 303</a:t>
            </a:r>
            <a:r>
              <a:rPr lang="en-GB" sz="2400" b="1" kern="1200" baseline="0" dirty="0">
                <a:solidFill>
                  <a:schemeClr val="accent1"/>
                </a:solidFill>
                <a:effectLst/>
                <a:latin typeface="+mn-lt"/>
                <a:ea typeface="+mn-ea"/>
                <a:cs typeface="+mn-cs"/>
              </a:rPr>
              <a:t> 5678</a:t>
            </a:r>
            <a:endParaRPr lang="en-GB" sz="2400" kern="1200" dirty="0">
              <a:solidFill>
                <a:schemeClr val="accent1"/>
              </a:solidFill>
              <a:effectLst/>
              <a:latin typeface="+mn-lt"/>
              <a:ea typeface="+mn-ea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4235542"/>
            <a:ext cx="3671171" cy="7124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925" y="1968019"/>
            <a:ext cx="387707" cy="387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4314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F9D6EA-53C1-4056-A5B8-5AF66D913895}" type="datetime1">
              <a:rPr lang="en-GB" smtClean="0"/>
              <a:t>29/01/2018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dirty="0"/>
              <a:t>Click to edit master footer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E129E-16B7-480B-972E-C025DBFD1D5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4456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62" r:id="rId2"/>
    <p:sldLayoutId id="2147483687" r:id="rId3"/>
    <p:sldLayoutId id="2147483681" r:id="rId4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3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6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digital.nhs.uk/article/8499/NHS-and-social-care-data-off-shoring-and-the-use-of-public-cloud-services-guidance" TargetMode="External"/><Relationship Id="rId7" Type="http://schemas.openxmlformats.org/officeDocument/2006/relationships/hyperlink" Target="https://digital.nhs.uk/article/8490/Health-and-social-care-cloud-security-one-page-overview-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igital.nhs.uk/Health-and-social-care-data-risk-model" TargetMode="External"/><Relationship Id="rId5" Type="http://schemas.openxmlformats.org/officeDocument/2006/relationships/hyperlink" Target="https://digital.nhs.uk/article/8488/Health-and-social-care-cloud-risk-framework" TargetMode="External"/><Relationship Id="rId4" Type="http://schemas.openxmlformats.org/officeDocument/2006/relationships/hyperlink" Target="https://digital.nhs.uk/article/8491/Health-and-social-care-cloud-security-good-practice-guide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GB" dirty="0"/>
              <a:t>Cloud Native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24/01/2018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>
          <a:xfrm>
            <a:off x="4644008" y="4464000"/>
            <a:ext cx="3924008" cy="504000"/>
          </a:xfrm>
        </p:spPr>
        <p:txBody>
          <a:bodyPr>
            <a:normAutofit/>
          </a:bodyPr>
          <a:lstStyle/>
          <a:p>
            <a:r>
              <a:rPr lang="en-GB" dirty="0"/>
              <a:t>presented by Shaun Fletcher,</a:t>
            </a:r>
            <a:br>
              <a:rPr lang="en-GB" dirty="0"/>
            </a:br>
            <a:r>
              <a:rPr lang="en-GB" dirty="0"/>
              <a:t>Chief Technical Architect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2026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9" name="Picture 1048">
            <a:extLst>
              <a:ext uri="{FF2B5EF4-FFF2-40B4-BE49-F238E27FC236}">
                <a16:creationId xmlns:a16="http://schemas.microsoft.com/office/drawing/2014/main" id="{67DCD73F-AD6D-4017-B7A7-8811C05803CB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2475" y="1059582"/>
            <a:ext cx="3199049" cy="358743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83F624B-18A3-4E83-820F-75C74B43A3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60000"/>
            <a:ext cx="7632000" cy="529568"/>
          </a:xfrm>
        </p:spPr>
        <p:txBody>
          <a:bodyPr>
            <a:normAutofit/>
          </a:bodyPr>
          <a:lstStyle/>
          <a:p>
            <a:r>
              <a:rPr lang="en-GB" dirty="0"/>
              <a:t>NHS Digital – technology and information</a:t>
            </a:r>
          </a:p>
        </p:txBody>
      </p:sp>
      <p:pic>
        <p:nvPicPr>
          <p:cNvPr id="1038" name="Picture 1037">
            <a:extLst>
              <a:ext uri="{FF2B5EF4-FFF2-40B4-BE49-F238E27FC236}">
                <a16:creationId xmlns:a16="http://schemas.microsoft.com/office/drawing/2014/main" id="{53CF459E-F842-4A7E-8341-D042D6BA727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7515" y="3260456"/>
            <a:ext cx="949920" cy="673914"/>
          </a:xfrm>
          <a:prstGeom prst="rect">
            <a:avLst/>
          </a:prstGeom>
        </p:spPr>
      </p:pic>
      <p:pic>
        <p:nvPicPr>
          <p:cNvPr id="1040" name="Picture 1039">
            <a:extLst>
              <a:ext uri="{FF2B5EF4-FFF2-40B4-BE49-F238E27FC236}">
                <a16:creationId xmlns:a16="http://schemas.microsoft.com/office/drawing/2014/main" id="{ADDA160E-4529-47BE-9D90-C824F24ECA8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6682" y="1337809"/>
            <a:ext cx="1186272" cy="591849"/>
          </a:xfrm>
          <a:prstGeom prst="rect">
            <a:avLst/>
          </a:prstGeom>
        </p:spPr>
      </p:pic>
      <p:pic>
        <p:nvPicPr>
          <p:cNvPr id="1042" name="Picture 1041">
            <a:extLst>
              <a:ext uri="{FF2B5EF4-FFF2-40B4-BE49-F238E27FC236}">
                <a16:creationId xmlns:a16="http://schemas.microsoft.com/office/drawing/2014/main" id="{EE69E9F6-CEF9-403B-827B-E61FD56F0F9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887" y="3197204"/>
            <a:ext cx="729974" cy="708075"/>
          </a:xfrm>
          <a:prstGeom prst="rect">
            <a:avLst/>
          </a:prstGeom>
        </p:spPr>
      </p:pic>
      <p:sp>
        <p:nvSpPr>
          <p:cNvPr id="1044" name="Rectangle: Rounded Corners 1043">
            <a:extLst>
              <a:ext uri="{FF2B5EF4-FFF2-40B4-BE49-F238E27FC236}">
                <a16:creationId xmlns:a16="http://schemas.microsoft.com/office/drawing/2014/main" id="{F6E918A0-EBC0-4973-8DDF-0CAC25294B11}"/>
              </a:ext>
            </a:extLst>
          </p:cNvPr>
          <p:cNvSpPr/>
          <p:nvPr/>
        </p:nvSpPr>
        <p:spPr>
          <a:xfrm flipH="1">
            <a:off x="733744" y="1139404"/>
            <a:ext cx="2952328" cy="1725032"/>
          </a:xfrm>
          <a:prstGeom prst="roundRect">
            <a:avLst/>
          </a:prstGeom>
          <a:noFill/>
          <a:ln>
            <a:solidFill>
              <a:srgbClr val="005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9" name="Picture 148">
            <a:extLst>
              <a:ext uri="{FF2B5EF4-FFF2-40B4-BE49-F238E27FC236}">
                <a16:creationId xmlns:a16="http://schemas.microsoft.com/office/drawing/2014/main" id="{FA4D3647-A2F4-492E-B164-38A2291148C8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645" y="1230611"/>
            <a:ext cx="860376" cy="798238"/>
          </a:xfrm>
          <a:prstGeom prst="rect">
            <a:avLst/>
          </a:prstGeom>
        </p:spPr>
      </p:pic>
      <p:sp>
        <p:nvSpPr>
          <p:cNvPr id="1045" name="TextBox 1044">
            <a:extLst>
              <a:ext uri="{FF2B5EF4-FFF2-40B4-BE49-F238E27FC236}">
                <a16:creationId xmlns:a16="http://schemas.microsoft.com/office/drawing/2014/main" id="{9B0EB26A-1593-4A5A-BA30-288A72EA4EA6}"/>
              </a:ext>
            </a:extLst>
          </p:cNvPr>
          <p:cNvSpPr txBox="1"/>
          <p:nvPr/>
        </p:nvSpPr>
        <p:spPr>
          <a:xfrm>
            <a:off x="2214142" y="2095742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015CB8"/>
                </a:solidFill>
              </a:rPr>
              <a:t>Agile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E7BA13CE-BE02-4FDC-B581-3719D4D46AFD}"/>
              </a:ext>
            </a:extLst>
          </p:cNvPr>
          <p:cNvSpPr txBox="1"/>
          <p:nvPr/>
        </p:nvSpPr>
        <p:spPr>
          <a:xfrm>
            <a:off x="6245051" y="2095524"/>
            <a:ext cx="20319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015CB8"/>
                </a:solidFill>
              </a:rPr>
              <a:t>Dev Ops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FAF954FF-CDFC-4B57-BC48-C3A25D7573FE}"/>
              </a:ext>
            </a:extLst>
          </p:cNvPr>
          <p:cNvSpPr txBox="1"/>
          <p:nvPr/>
        </p:nvSpPr>
        <p:spPr>
          <a:xfrm>
            <a:off x="816302" y="4034633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015CB8"/>
                </a:solidFill>
              </a:rPr>
              <a:t>Open Source</a:t>
            </a:r>
          </a:p>
        </p:txBody>
      </p:sp>
      <p:sp>
        <p:nvSpPr>
          <p:cNvPr id="159" name="Rectangle: Rounded Corners 158">
            <a:extLst>
              <a:ext uri="{FF2B5EF4-FFF2-40B4-BE49-F238E27FC236}">
                <a16:creationId xmlns:a16="http://schemas.microsoft.com/office/drawing/2014/main" id="{ECAC9FCE-F740-42E4-96CC-764C1F47CD39}"/>
              </a:ext>
            </a:extLst>
          </p:cNvPr>
          <p:cNvSpPr/>
          <p:nvPr/>
        </p:nvSpPr>
        <p:spPr>
          <a:xfrm flipH="1">
            <a:off x="5447378" y="1139404"/>
            <a:ext cx="2952328" cy="1725032"/>
          </a:xfrm>
          <a:prstGeom prst="roundRect">
            <a:avLst/>
          </a:prstGeom>
          <a:noFill/>
          <a:ln>
            <a:solidFill>
              <a:srgbClr val="005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0" name="Rectangle: Rounded Corners 159">
            <a:extLst>
              <a:ext uri="{FF2B5EF4-FFF2-40B4-BE49-F238E27FC236}">
                <a16:creationId xmlns:a16="http://schemas.microsoft.com/office/drawing/2014/main" id="{73B49824-B102-499B-8EB5-40D32878A588}"/>
              </a:ext>
            </a:extLst>
          </p:cNvPr>
          <p:cNvSpPr/>
          <p:nvPr/>
        </p:nvSpPr>
        <p:spPr>
          <a:xfrm flipH="1">
            <a:off x="744294" y="3067850"/>
            <a:ext cx="2952328" cy="1725032"/>
          </a:xfrm>
          <a:prstGeom prst="roundRect">
            <a:avLst/>
          </a:prstGeom>
          <a:noFill/>
          <a:ln>
            <a:solidFill>
              <a:srgbClr val="005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1" name="Rectangle: Rounded Corners 160">
            <a:extLst>
              <a:ext uri="{FF2B5EF4-FFF2-40B4-BE49-F238E27FC236}">
                <a16:creationId xmlns:a16="http://schemas.microsoft.com/office/drawing/2014/main" id="{1A6D8766-E65C-4A73-B122-250B50B4DD6D}"/>
              </a:ext>
            </a:extLst>
          </p:cNvPr>
          <p:cNvSpPr/>
          <p:nvPr/>
        </p:nvSpPr>
        <p:spPr>
          <a:xfrm flipH="1">
            <a:off x="5447378" y="3042969"/>
            <a:ext cx="2952328" cy="1725032"/>
          </a:xfrm>
          <a:prstGeom prst="roundRect">
            <a:avLst/>
          </a:prstGeom>
          <a:noFill/>
          <a:ln>
            <a:solidFill>
              <a:srgbClr val="005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A3E15951-D225-44BF-9C9D-06FFE2FA7544}"/>
              </a:ext>
            </a:extLst>
          </p:cNvPr>
          <p:cNvSpPr txBox="1"/>
          <p:nvPr/>
        </p:nvSpPr>
        <p:spPr>
          <a:xfrm>
            <a:off x="6042858" y="4028020"/>
            <a:ext cx="22341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015CB8"/>
                </a:solidFill>
              </a:rPr>
              <a:t>Open API</a:t>
            </a:r>
          </a:p>
        </p:txBody>
      </p:sp>
      <p:sp>
        <p:nvSpPr>
          <p:cNvPr id="167" name="Slide Number Placeholder 3">
            <a:extLst>
              <a:ext uri="{FF2B5EF4-FFF2-40B4-BE49-F238E27FC236}">
                <a16:creationId xmlns:a16="http://schemas.microsoft.com/office/drawing/2014/main" id="{C4AD97DE-8A2E-4C5E-9E69-AAAEB7FC2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300192" y="4731990"/>
            <a:ext cx="2133600" cy="273844"/>
          </a:xfrm>
        </p:spPr>
        <p:txBody>
          <a:bodyPr/>
          <a:lstStyle/>
          <a:p>
            <a:fld id="{280AA684-6FB9-400F-B313-F111F0F48737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5363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8A643E3F-99E7-4781-BA64-A95CC5C89A9C}"/>
              </a:ext>
            </a:extLst>
          </p:cNvPr>
          <p:cNvSpPr/>
          <p:nvPr/>
        </p:nvSpPr>
        <p:spPr>
          <a:xfrm rot="16200000">
            <a:off x="210855" y="1462471"/>
            <a:ext cx="3390382" cy="288363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5400" cap="sq" cmpd="sng">
            <a:solidFill>
              <a:srgbClr val="1F9BD6"/>
            </a:solidFill>
            <a:miter lim="800000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E3084B8-DDF7-4B08-92E3-338ABB554C5B}"/>
              </a:ext>
            </a:extLst>
          </p:cNvPr>
          <p:cNvSpPr/>
          <p:nvPr/>
        </p:nvSpPr>
        <p:spPr>
          <a:xfrm rot="16200000">
            <a:off x="926223" y="1601774"/>
            <a:ext cx="2535716" cy="345969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5400">
            <a:solidFill>
              <a:srgbClr val="1F9BD6"/>
            </a:solidFill>
            <a:miter lim="800000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2845992-78DF-4398-8D01-E7F567A6C0B1}"/>
              </a:ext>
            </a:extLst>
          </p:cNvPr>
          <p:cNvSpPr/>
          <p:nvPr/>
        </p:nvSpPr>
        <p:spPr>
          <a:xfrm rot="16200000">
            <a:off x="1809819" y="1986033"/>
            <a:ext cx="1272573" cy="3963756"/>
          </a:xfrm>
          <a:prstGeom prst="rect">
            <a:avLst/>
          </a:prstGeom>
          <a:solidFill>
            <a:schemeClr val="accent4">
              <a:lumMod val="75000"/>
            </a:schemeClr>
          </a:solidFill>
          <a:ln w="25400">
            <a:solidFill>
              <a:srgbClr val="1F9BD6"/>
            </a:solidFill>
            <a:miter lim="800000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Cloud benefits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AA684-6FB9-400F-B313-F111F0F48737}" type="slidenum">
              <a:rPr lang="en-GB" smtClean="0"/>
              <a:t>3</a:t>
            </a:fld>
            <a:endParaRPr lang="en-GB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64B626BF-CE25-41A4-B7AD-9CA255A80243}"/>
              </a:ext>
            </a:extLst>
          </p:cNvPr>
          <p:cNvGrpSpPr/>
          <p:nvPr/>
        </p:nvGrpSpPr>
        <p:grpSpPr>
          <a:xfrm>
            <a:off x="464229" y="1209099"/>
            <a:ext cx="1227451" cy="3390386"/>
            <a:chOff x="464229" y="1209099"/>
            <a:chExt cx="2088232" cy="3390386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A09FF8F-EF70-42AF-95F3-05F673291EE3}"/>
                </a:ext>
              </a:extLst>
            </p:cNvPr>
            <p:cNvSpPr/>
            <p:nvPr/>
          </p:nvSpPr>
          <p:spPr>
            <a:xfrm>
              <a:off x="464229" y="4167437"/>
              <a:ext cx="2088232" cy="432048"/>
            </a:xfrm>
            <a:prstGeom prst="rect">
              <a:avLst/>
            </a:prstGeom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000" dirty="0">
                  <a:solidFill>
                    <a:srgbClr val="005EB8"/>
                  </a:solidFill>
                </a:rPr>
                <a:t>Data Centre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6182F9E1-860E-41AD-A353-02F2AC6694C5}"/>
                </a:ext>
              </a:extLst>
            </p:cNvPr>
            <p:cNvSpPr/>
            <p:nvPr/>
          </p:nvSpPr>
          <p:spPr>
            <a:xfrm>
              <a:off x="464229" y="3744817"/>
              <a:ext cx="2088232" cy="432048"/>
            </a:xfrm>
            <a:prstGeom prst="rect">
              <a:avLst/>
            </a:prstGeom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000" dirty="0">
                  <a:solidFill>
                    <a:srgbClr val="005EB8"/>
                  </a:solidFill>
                </a:rPr>
                <a:t>Network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1AEB7548-BB42-4BA5-A6C5-B745AF986784}"/>
                </a:ext>
              </a:extLst>
            </p:cNvPr>
            <p:cNvSpPr/>
            <p:nvPr/>
          </p:nvSpPr>
          <p:spPr>
            <a:xfrm>
              <a:off x="464229" y="3322197"/>
              <a:ext cx="2088232" cy="432048"/>
            </a:xfrm>
            <a:prstGeom prst="rect">
              <a:avLst/>
            </a:prstGeom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000" dirty="0">
                  <a:solidFill>
                    <a:srgbClr val="005EB8"/>
                  </a:solidFill>
                </a:rPr>
                <a:t>Servers / Storage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2AE95C3-C47C-43CE-B49E-C4E0200BA1CF}"/>
                </a:ext>
              </a:extLst>
            </p:cNvPr>
            <p:cNvSpPr/>
            <p:nvPr/>
          </p:nvSpPr>
          <p:spPr>
            <a:xfrm>
              <a:off x="464229" y="2899577"/>
              <a:ext cx="2088232" cy="432048"/>
            </a:xfrm>
            <a:prstGeom prst="rect">
              <a:avLst/>
            </a:prstGeom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000" dirty="0">
                  <a:solidFill>
                    <a:srgbClr val="005EB8"/>
                  </a:solidFill>
                </a:rPr>
                <a:t>Operating System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A4A9BD7-75A9-4E48-9E3F-48B858A00B5E}"/>
                </a:ext>
              </a:extLst>
            </p:cNvPr>
            <p:cNvSpPr/>
            <p:nvPr/>
          </p:nvSpPr>
          <p:spPr>
            <a:xfrm>
              <a:off x="464229" y="2476957"/>
              <a:ext cx="2088232" cy="432048"/>
            </a:xfrm>
            <a:prstGeom prst="rect">
              <a:avLst/>
            </a:prstGeom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000" dirty="0">
                  <a:solidFill>
                    <a:srgbClr val="005EB8"/>
                  </a:solidFill>
                </a:rPr>
                <a:t>Interfaces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6BA4697B-9198-4E73-A2EB-ADC8B66894CF}"/>
                </a:ext>
              </a:extLst>
            </p:cNvPr>
            <p:cNvSpPr/>
            <p:nvPr/>
          </p:nvSpPr>
          <p:spPr>
            <a:xfrm>
              <a:off x="464229" y="2054337"/>
              <a:ext cx="2088232" cy="432048"/>
            </a:xfrm>
            <a:prstGeom prst="rect">
              <a:avLst/>
            </a:prstGeom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000" dirty="0">
                  <a:solidFill>
                    <a:srgbClr val="005EB8"/>
                  </a:solidFill>
                </a:rPr>
                <a:t>Operations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FA49CDB0-3696-4F76-8768-32225144B3C2}"/>
                </a:ext>
              </a:extLst>
            </p:cNvPr>
            <p:cNvSpPr/>
            <p:nvPr/>
          </p:nvSpPr>
          <p:spPr>
            <a:xfrm>
              <a:off x="464229" y="1631719"/>
              <a:ext cx="2088232" cy="432048"/>
            </a:xfrm>
            <a:prstGeom prst="rect">
              <a:avLst/>
            </a:prstGeom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000" dirty="0">
                  <a:solidFill>
                    <a:srgbClr val="005EB8"/>
                  </a:solidFill>
                </a:rPr>
                <a:t>Data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E52D0E3F-5688-47D2-A6B9-649FBE3D4AC0}"/>
                </a:ext>
              </a:extLst>
            </p:cNvPr>
            <p:cNvSpPr/>
            <p:nvPr/>
          </p:nvSpPr>
          <p:spPr>
            <a:xfrm>
              <a:off x="464229" y="1209099"/>
              <a:ext cx="2088232" cy="432048"/>
            </a:xfrm>
            <a:prstGeom prst="rect">
              <a:avLst/>
            </a:prstGeom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000" dirty="0">
                  <a:solidFill>
                    <a:srgbClr val="005EB8"/>
                  </a:solidFill>
                </a:rPr>
                <a:t>Applications</a:t>
              </a:r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4647D6AF-56F8-495F-94ED-390C71244BB5}"/>
              </a:ext>
            </a:extLst>
          </p:cNvPr>
          <p:cNvSpPr txBox="1"/>
          <p:nvPr/>
        </p:nvSpPr>
        <p:spPr>
          <a:xfrm>
            <a:off x="1873213" y="1321614"/>
            <a:ext cx="14542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accent1"/>
                </a:solidFill>
              </a:rPr>
              <a:t>Software </a:t>
            </a:r>
          </a:p>
          <a:p>
            <a:r>
              <a:rPr lang="en-GB" dirty="0">
                <a:solidFill>
                  <a:schemeClr val="accent1"/>
                </a:solidFill>
              </a:rPr>
              <a:t>as a Service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04F55E8-823D-49CC-8C0C-A6662C6216C6}"/>
              </a:ext>
            </a:extLst>
          </p:cNvPr>
          <p:cNvSpPr txBox="1"/>
          <p:nvPr/>
        </p:nvSpPr>
        <p:spPr>
          <a:xfrm>
            <a:off x="1888760" y="362998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accent1"/>
                </a:solidFill>
              </a:rPr>
              <a:t>Infrastructure </a:t>
            </a:r>
          </a:p>
          <a:p>
            <a:r>
              <a:rPr lang="en-GB" dirty="0">
                <a:solidFill>
                  <a:schemeClr val="accent1"/>
                </a:solidFill>
              </a:rPr>
              <a:t>as a Service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F195C21-E1D7-4BE8-86DE-53FD9D2A3162}"/>
              </a:ext>
            </a:extLst>
          </p:cNvPr>
          <p:cNvSpPr txBox="1"/>
          <p:nvPr/>
        </p:nvSpPr>
        <p:spPr>
          <a:xfrm>
            <a:off x="1869826" y="2374529"/>
            <a:ext cx="14542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accent1"/>
                </a:solidFill>
              </a:rPr>
              <a:t>Platform </a:t>
            </a:r>
          </a:p>
          <a:p>
            <a:r>
              <a:rPr lang="en-GB" dirty="0">
                <a:solidFill>
                  <a:schemeClr val="accent1"/>
                </a:solidFill>
              </a:rPr>
              <a:t>as a Service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10FBF9B4-37FC-45DE-B113-0699A644C4BD}"/>
              </a:ext>
            </a:extLst>
          </p:cNvPr>
          <p:cNvSpPr/>
          <p:nvPr/>
        </p:nvSpPr>
        <p:spPr>
          <a:xfrm>
            <a:off x="4963234" y="1059582"/>
            <a:ext cx="4022110" cy="1004185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5EB8"/>
                </a:solidFill>
              </a:rPr>
              <a:t>Pay for what you use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CE3246BB-0969-4434-9EAB-C378733EC1D8}"/>
              </a:ext>
            </a:extLst>
          </p:cNvPr>
          <p:cNvSpPr/>
          <p:nvPr/>
        </p:nvSpPr>
        <p:spPr>
          <a:xfrm>
            <a:off x="4963233" y="2233692"/>
            <a:ext cx="4022109" cy="1004185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15FB8"/>
                </a:solidFill>
              </a:rPr>
              <a:t>Reduced management cost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15FB8"/>
                </a:solidFill>
              </a:rPr>
              <a:t>Eliminate skills barrier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15FB8"/>
                </a:solidFill>
              </a:rPr>
              <a:t>Innovation</a:t>
            </a:r>
            <a:endParaRPr lang="en-GB" dirty="0">
              <a:solidFill>
                <a:srgbClr val="005EB8"/>
              </a:solidFill>
            </a:endParaRP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66CA42AF-03B7-47A3-A015-D7449822AB69}"/>
              </a:ext>
            </a:extLst>
          </p:cNvPr>
          <p:cNvSpPr/>
          <p:nvPr/>
        </p:nvSpPr>
        <p:spPr>
          <a:xfrm>
            <a:off x="4963233" y="3406857"/>
            <a:ext cx="4022109" cy="1540016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B66BC"/>
                </a:solidFill>
              </a:rPr>
              <a:t>Efficiency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B66BC"/>
                </a:solidFill>
              </a:rPr>
              <a:t>Flexibility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B66BC"/>
                </a:solidFill>
              </a:rPr>
              <a:t>Scalability</a:t>
            </a:r>
          </a:p>
        </p:txBody>
      </p:sp>
    </p:spTree>
    <p:extLst>
      <p:ext uri="{BB962C8B-B14F-4D97-AF65-F5344CB8AC3E}">
        <p14:creationId xmlns:p14="http://schemas.microsoft.com/office/powerpoint/2010/main" val="16737844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EE335-F014-4BED-85D8-624230608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Migrating to the cloud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0CCDF41-CFFC-4784-A740-614D21887ED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1602920"/>
              </p:ext>
            </p:extLst>
          </p:nvPr>
        </p:nvGraphicFramePr>
        <p:xfrm>
          <a:off x="2843213" y="1130300"/>
          <a:ext cx="5761038" cy="36302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12763">
                  <a:extLst>
                    <a:ext uri="{9D8B030D-6E8A-4147-A177-3AD203B41FA5}">
                      <a16:colId xmlns:a16="http://schemas.microsoft.com/office/drawing/2014/main" val="2685144986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4193138762"/>
                    </a:ext>
                  </a:extLst>
                </a:gridCol>
                <a:gridCol w="2160043">
                  <a:extLst>
                    <a:ext uri="{9D8B030D-6E8A-4147-A177-3AD203B41FA5}">
                      <a16:colId xmlns:a16="http://schemas.microsoft.com/office/drawing/2014/main" val="1317232840"/>
                    </a:ext>
                  </a:extLst>
                </a:gridCol>
              </a:tblGrid>
              <a:tr h="717868">
                <a:tc>
                  <a:txBody>
                    <a:bodyPr/>
                    <a:lstStyle/>
                    <a:p>
                      <a:r>
                        <a:rPr lang="en-GB" sz="1400" dirty="0"/>
                        <a:t>SAAS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Discard the old, buy services as utility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Suitable for standard COTS applications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59129783"/>
                  </a:ext>
                </a:extLst>
              </a:tr>
              <a:tr h="717868">
                <a:tc>
                  <a:txBody>
                    <a:bodyPr/>
                    <a:lstStyle/>
                    <a:p>
                      <a:r>
                        <a:rPr lang="en-GB" sz="1400" dirty="0"/>
                        <a:t>PAAS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Re-architect the solution; fully managed platform services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Suitable to be delivered as cloud native applications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71477134"/>
                  </a:ext>
                </a:extLst>
              </a:tr>
              <a:tr h="717868">
                <a:tc>
                  <a:txBody>
                    <a:bodyPr/>
                    <a:lstStyle/>
                    <a:p>
                      <a:r>
                        <a:rPr lang="en-GB" sz="1400" dirty="0"/>
                        <a:t>IAAS / PAAS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Early cloud optimisation</a:t>
                      </a:r>
                    </a:p>
                    <a:p>
                      <a:r>
                        <a:rPr lang="en-GB" sz="1400" dirty="0"/>
                        <a:t>Look to use managed services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Quick win benefits from platform managed services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6767591"/>
                  </a:ext>
                </a:extLst>
              </a:tr>
              <a:tr h="717868">
                <a:tc>
                  <a:txBody>
                    <a:bodyPr/>
                    <a:lstStyle/>
                    <a:p>
                      <a:r>
                        <a:rPr lang="en-GB" sz="1400" dirty="0"/>
                        <a:t>IAAS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Fast migration</a:t>
                      </a:r>
                    </a:p>
                    <a:p>
                      <a:r>
                        <a:rPr lang="en-GB" sz="1400" dirty="0"/>
                        <a:t>Early adoption</a:t>
                      </a:r>
                    </a:p>
                    <a:p>
                      <a:r>
                        <a:rPr lang="en-GB" sz="1400" dirty="0"/>
                        <a:t>Limited optimisation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Services approaching tech refresh</a:t>
                      </a:r>
                    </a:p>
                    <a:p>
                      <a:r>
                        <a:rPr lang="en-GB" sz="1400" dirty="0"/>
                        <a:t>Limited re-investment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36726230"/>
                  </a:ext>
                </a:extLst>
              </a:tr>
              <a:tr h="717868">
                <a:tc>
                  <a:txBody>
                    <a:bodyPr/>
                    <a:lstStyle/>
                    <a:p>
                      <a:r>
                        <a:rPr lang="en-GB" sz="1400" dirty="0"/>
                        <a:t>N/A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Optimised on-</a:t>
                      </a:r>
                      <a:r>
                        <a:rPr lang="en-GB" sz="1400" dirty="0" err="1"/>
                        <a:t>prem</a:t>
                      </a:r>
                      <a:r>
                        <a:rPr lang="en-GB" sz="1400" dirty="0"/>
                        <a:t> / </a:t>
                      </a:r>
                    </a:p>
                    <a:p>
                      <a:r>
                        <a:rPr lang="en-GB" sz="1400" dirty="0"/>
                        <a:t>co-location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Business critical</a:t>
                      </a:r>
                    </a:p>
                    <a:p>
                      <a:r>
                        <a:rPr lang="en-GB" sz="1400" dirty="0"/>
                        <a:t>High Risk / High Value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78142594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028CF7-161F-41B6-9D86-F132BE59F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AA684-6FB9-400F-B313-F111F0F48737}" type="slidenum">
              <a:rPr lang="en-GB" smtClean="0"/>
              <a:t>4</a:t>
            </a:fld>
            <a:endParaRPr lang="en-GB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5F98E2AA-C480-4DCB-B4FD-E6FE219EFF0D}"/>
              </a:ext>
            </a:extLst>
          </p:cNvPr>
          <p:cNvSpPr/>
          <p:nvPr/>
        </p:nvSpPr>
        <p:spPr>
          <a:xfrm>
            <a:off x="400014" y="2571027"/>
            <a:ext cx="2024729" cy="724668"/>
          </a:xfrm>
          <a:prstGeom prst="ellipse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REPLATFORM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D22B96B-AB74-4ED4-BCB9-BAFF4AC4AF39}"/>
              </a:ext>
            </a:extLst>
          </p:cNvPr>
          <p:cNvSpPr/>
          <p:nvPr/>
        </p:nvSpPr>
        <p:spPr>
          <a:xfrm>
            <a:off x="400014" y="3326749"/>
            <a:ext cx="2024729" cy="724668"/>
          </a:xfrm>
          <a:prstGeom prst="ellipse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REHOST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5BD22591-A668-4F12-8DC4-CD21AE9155F1}"/>
              </a:ext>
            </a:extLst>
          </p:cNvPr>
          <p:cNvSpPr/>
          <p:nvPr/>
        </p:nvSpPr>
        <p:spPr>
          <a:xfrm>
            <a:off x="400014" y="1059582"/>
            <a:ext cx="2024729" cy="724668"/>
          </a:xfrm>
          <a:prstGeom prst="ellipse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REPLACE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E145E5A9-73E3-4D3B-B7B0-60887F6A1E02}"/>
              </a:ext>
            </a:extLst>
          </p:cNvPr>
          <p:cNvSpPr/>
          <p:nvPr/>
        </p:nvSpPr>
        <p:spPr>
          <a:xfrm>
            <a:off x="400014" y="1815305"/>
            <a:ext cx="2024729" cy="724668"/>
          </a:xfrm>
          <a:prstGeom prst="ellipse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REFACTOR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393AC319-D6D5-4363-A055-7E13DAF65D28}"/>
              </a:ext>
            </a:extLst>
          </p:cNvPr>
          <p:cNvSpPr/>
          <p:nvPr/>
        </p:nvSpPr>
        <p:spPr>
          <a:xfrm>
            <a:off x="400014" y="4082472"/>
            <a:ext cx="2024729" cy="724668"/>
          </a:xfrm>
          <a:prstGeom prst="ellipse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RETAIN</a:t>
            </a:r>
          </a:p>
        </p:txBody>
      </p:sp>
    </p:spTree>
    <p:extLst>
      <p:ext uri="{BB962C8B-B14F-4D97-AF65-F5344CB8AC3E}">
        <p14:creationId xmlns:p14="http://schemas.microsoft.com/office/powerpoint/2010/main" val="2890617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21304-53A0-4FFE-8D32-8850D9EB09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Topics for consideration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A8D163FA-20FD-4562-B2EF-BC91E5AFFE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8978932"/>
              </p:ext>
            </p:extLst>
          </p:nvPr>
        </p:nvGraphicFramePr>
        <p:xfrm>
          <a:off x="720725" y="1079500"/>
          <a:ext cx="7702550" cy="3601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1275">
                  <a:extLst>
                    <a:ext uri="{9D8B030D-6E8A-4147-A177-3AD203B41FA5}">
                      <a16:colId xmlns:a16="http://schemas.microsoft.com/office/drawing/2014/main" val="803399804"/>
                    </a:ext>
                  </a:extLst>
                </a:gridCol>
                <a:gridCol w="3851275">
                  <a:extLst>
                    <a:ext uri="{9D8B030D-6E8A-4147-A177-3AD203B41FA5}">
                      <a16:colId xmlns:a16="http://schemas.microsoft.com/office/drawing/2014/main" val="20243809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Topic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approach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49169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Establishing cloud strategy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Executive buy-in and sponsorship</a:t>
                      </a:r>
                    </a:p>
                    <a:p>
                      <a:r>
                        <a:rPr lang="en-GB" sz="1400" dirty="0"/>
                        <a:t>Quick wins – build confidence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4677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Commercial approach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Establish consolidated billing</a:t>
                      </a:r>
                    </a:p>
                    <a:p>
                      <a:r>
                        <a:rPr lang="en-GB" sz="1400" dirty="0"/>
                        <a:t>Support financial planning – </a:t>
                      </a:r>
                      <a:r>
                        <a:rPr lang="en-GB" sz="1400" dirty="0" err="1"/>
                        <a:t>CapEx</a:t>
                      </a:r>
                      <a:r>
                        <a:rPr lang="en-GB" sz="1400" dirty="0"/>
                        <a:t> to </a:t>
                      </a:r>
                      <a:r>
                        <a:rPr lang="en-GB" sz="1400" dirty="0" err="1"/>
                        <a:t>OpEx</a:t>
                      </a:r>
                      <a:endParaRPr lang="en-GB" sz="1400" dirty="0"/>
                    </a:p>
                    <a:p>
                      <a:r>
                        <a:rPr lang="en-GB" sz="1400" dirty="0"/>
                        <a:t>Tagging and monitoring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09800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Control and governance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Centre of excellence team</a:t>
                      </a:r>
                    </a:p>
                    <a:p>
                      <a:r>
                        <a:rPr lang="en-GB" sz="1400" dirty="0"/>
                        <a:t>Develop ‘landing zone’ (</a:t>
                      </a:r>
                      <a:r>
                        <a:rPr lang="en-GB" sz="1400"/>
                        <a:t>AWS term</a:t>
                      </a:r>
                      <a:r>
                        <a:rPr lang="en-GB" sz="1400" dirty="0"/>
                        <a:t>)</a:t>
                      </a:r>
                    </a:p>
                    <a:p>
                      <a:r>
                        <a:rPr lang="en-GB" sz="1400" dirty="0"/>
                        <a:t>Create and codify good practice and policies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13636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Multi-cloud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Understand lock-in (data gravity)</a:t>
                      </a:r>
                    </a:p>
                    <a:p>
                      <a:r>
                        <a:rPr lang="en-GB" sz="1400" dirty="0"/>
                        <a:t>When to use cloud native managed services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99673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Security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Identity foundation; traceability; security at all layers; automation; protect data in transit and rest; prepare for security events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2221886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539949-2EC0-409B-B33E-473A35091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AA684-6FB9-400F-B313-F111F0F48737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6372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NHS and social care data: off-shoring and the use of public cloud services</a:t>
            </a:r>
            <a:br>
              <a:rPr lang="en-GB" dirty="0"/>
            </a:b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52037" y="1656064"/>
            <a:ext cx="7704000" cy="242785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2000" b="0" dirty="0"/>
          </a:p>
          <a:p>
            <a:pPr marL="0" indent="0">
              <a:buNone/>
            </a:pPr>
            <a:r>
              <a:rPr lang="en-GB" sz="2000" dirty="0"/>
              <a:t>It is the responsibility of individual organisations to decide if they wish to use cloud and data offshoring – to assess the benefits in doing so, such as greater data security protection and reduced running costs when implemented effectively.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E129E-16B7-480B-972E-C025DBFD1D53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0386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B2ED93-2237-4788-9D8A-931CB0B80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NHS Digital documents: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BBE1D0-C68F-4073-897A-7C889147B1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5976" y="1203598"/>
            <a:ext cx="4392488" cy="3435966"/>
          </a:xfrm>
        </p:spPr>
        <p:txBody>
          <a:bodyPr>
            <a:normAutofit fontScale="92500" lnSpcReduction="10000"/>
          </a:bodyPr>
          <a:lstStyle/>
          <a:p>
            <a:r>
              <a:rPr lang="en-GB" sz="1800" dirty="0"/>
              <a:t>Provides a systematic approach to evaluate risk and applying proportionate controls</a:t>
            </a:r>
          </a:p>
          <a:p>
            <a:endParaRPr lang="en-GB" sz="1800" dirty="0"/>
          </a:p>
          <a:p>
            <a:r>
              <a:rPr lang="en-GB" sz="1800" dirty="0"/>
              <a:t>A framework for assessing and managing risk around the use of public cloud technologies in the Health and Social Care sectors in England</a:t>
            </a:r>
          </a:p>
          <a:p>
            <a:endParaRPr lang="en-GB" sz="1800" dirty="0"/>
          </a:p>
          <a:p>
            <a:r>
              <a:rPr lang="en-GB" sz="1800" dirty="0"/>
              <a:t>This risk model provides a consistent way of assessing and recording the details of any proposed use of cloud services, producing a risk class indication</a:t>
            </a:r>
          </a:p>
          <a:p>
            <a:endParaRPr lang="en-GB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E3720B-ABC4-49C3-A39F-D50E54D08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AA684-6FB9-400F-B313-F111F0F48737}" type="slidenum">
              <a:rPr lang="en-GB" smtClean="0"/>
              <a:t>7</a:t>
            </a:fld>
            <a:endParaRPr lang="en-GB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AF1CE3C-AFEB-4764-9DCA-F65F1209523C}"/>
              </a:ext>
            </a:extLst>
          </p:cNvPr>
          <p:cNvSpPr/>
          <p:nvPr/>
        </p:nvSpPr>
        <p:spPr>
          <a:xfrm>
            <a:off x="539552" y="1203598"/>
            <a:ext cx="3501752" cy="965159"/>
          </a:xfrm>
          <a:prstGeom prst="roundRect">
            <a:avLst/>
          </a:prstGeom>
          <a:noFill/>
          <a:ln>
            <a:solidFill>
              <a:srgbClr val="005E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>
                <a:solidFill>
                  <a:srgbClr val="005EB8"/>
                </a:solidFill>
              </a:rPr>
              <a:t>Health and Social Care Cloud Security Good Practice Guide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39962A79-A839-46C5-915F-8112BFA15063}"/>
              </a:ext>
            </a:extLst>
          </p:cNvPr>
          <p:cNvSpPr/>
          <p:nvPr/>
        </p:nvSpPr>
        <p:spPr>
          <a:xfrm>
            <a:off x="539552" y="2332250"/>
            <a:ext cx="3501752" cy="965159"/>
          </a:xfrm>
          <a:prstGeom prst="roundRect">
            <a:avLst/>
          </a:prstGeom>
          <a:noFill/>
          <a:ln>
            <a:solidFill>
              <a:srgbClr val="005E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>
                <a:solidFill>
                  <a:srgbClr val="005EB8"/>
                </a:solidFill>
              </a:rPr>
              <a:t>Health and Social Care Risk Framework document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3B07AC4A-052F-4F78-86DF-628CEEF07F34}"/>
              </a:ext>
            </a:extLst>
          </p:cNvPr>
          <p:cNvSpPr/>
          <p:nvPr/>
        </p:nvSpPr>
        <p:spPr>
          <a:xfrm>
            <a:off x="539552" y="3460902"/>
            <a:ext cx="3501752" cy="965159"/>
          </a:xfrm>
          <a:prstGeom prst="roundRect">
            <a:avLst/>
          </a:prstGeom>
          <a:noFill/>
          <a:ln>
            <a:solidFill>
              <a:srgbClr val="005E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>
                <a:solidFill>
                  <a:srgbClr val="005EB8"/>
                </a:solidFill>
              </a:rPr>
              <a:t>NHS Digital Risk Profile Tool</a:t>
            </a:r>
          </a:p>
        </p:txBody>
      </p:sp>
    </p:spTree>
    <p:extLst>
      <p:ext uri="{BB962C8B-B14F-4D97-AF65-F5344CB8AC3E}">
        <p14:creationId xmlns:p14="http://schemas.microsoft.com/office/powerpoint/2010/main" val="22060930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6E632E-D57B-406A-95D9-41EC50944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Summary: NHS Digital documents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F74550-76A3-4668-A0F9-0159E1B4FB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/>
              <a:t>This </a:t>
            </a:r>
            <a:r>
              <a:rPr lang="en-GB" u="sng" dirty="0">
                <a:hlinkClick r:id="rId3"/>
              </a:rPr>
              <a:t>NHS and social care data: off-shoring and the use of public cloud services</a:t>
            </a:r>
            <a:r>
              <a:rPr lang="en-GB" dirty="0"/>
              <a:t> has been written jointly by NHS Digital, NHS England, the Department of Health and Social Care and NHS Improvement.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The following documents have been created by NHS Digital to provide more detailed guidance: </a:t>
            </a:r>
          </a:p>
          <a:p>
            <a:endParaRPr lang="en-GB" dirty="0"/>
          </a:p>
          <a:p>
            <a:r>
              <a:rPr lang="en-GB" u="sng" dirty="0">
                <a:hlinkClick r:id="rId4"/>
              </a:rPr>
              <a:t>Open the health and social care cloud security good practice guide.</a:t>
            </a:r>
            <a:endParaRPr lang="en-GB" dirty="0"/>
          </a:p>
          <a:p>
            <a:r>
              <a:rPr lang="en-GB" u="sng" dirty="0">
                <a:hlinkClick r:id="rId5"/>
              </a:rPr>
              <a:t>Open the health and social care cloud risk framework.</a:t>
            </a:r>
            <a:endParaRPr lang="en-GB" dirty="0"/>
          </a:p>
          <a:p>
            <a:r>
              <a:rPr lang="en-GB" u="sng" dirty="0">
                <a:hlinkClick r:id="rId6"/>
              </a:rPr>
              <a:t>Open the health and social care data risk model.</a:t>
            </a:r>
            <a:endParaRPr lang="en-GB" dirty="0"/>
          </a:p>
          <a:p>
            <a:r>
              <a:rPr lang="en-GB" u="sng" dirty="0">
                <a:hlinkClick r:id="rId7"/>
              </a:rPr>
              <a:t>Open the health and social care cloud security - one page overview.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055090-EC6D-4616-85FD-FD25DCB48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AA684-6FB9-400F-B313-F111F0F48737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79127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5027281"/>
      </p:ext>
    </p:extLst>
  </p:cSld>
  <p:clrMapOvr>
    <a:masterClrMapping/>
  </p:clrMapOvr>
</p:sld>
</file>

<file path=ppt/theme/theme1.xml><?xml version="1.0" encoding="utf-8"?>
<a:theme xmlns:a="http://schemas.openxmlformats.org/drawingml/2006/main" name="HSCIC_Powepoint_v2.5_0115">
  <a:themeElements>
    <a:clrScheme name="01-NHS-DIGI-PALETTE-01">
      <a:dk1>
        <a:srgbClr val="0F0F0F"/>
      </a:dk1>
      <a:lt1>
        <a:srgbClr val="FFFFFF"/>
      </a:lt1>
      <a:dk2>
        <a:srgbClr val="033F85"/>
      </a:dk2>
      <a:lt2>
        <a:srgbClr val="F9F9F9"/>
      </a:lt2>
      <a:accent1>
        <a:srgbClr val="005EB8"/>
      </a:accent1>
      <a:accent2>
        <a:srgbClr val="84919C"/>
      </a:accent2>
      <a:accent3>
        <a:srgbClr val="003087"/>
      </a:accent3>
      <a:accent4>
        <a:srgbClr val="5EBCE8"/>
      </a:accent4>
      <a:accent5>
        <a:srgbClr val="CED1D5"/>
      </a:accent5>
      <a:accent6>
        <a:srgbClr val="424D58"/>
      </a:accent6>
      <a:hlink>
        <a:srgbClr val="003087"/>
      </a:hlink>
      <a:folHlink>
        <a:srgbClr val="7C2855"/>
      </a:folHlink>
    </a:clrScheme>
    <a:fontScheme name="Corporate 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01_Plain_Grey_Template_v1</Template>
  <TotalTime>12111</TotalTime>
  <Words>403</Words>
  <Application>Microsoft Office PowerPoint</Application>
  <PresentationFormat>On-screen Show (16:9)</PresentationFormat>
  <Paragraphs>114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HSCIC_Powepoint_v2.5_0115</vt:lpstr>
      <vt:lpstr>PowerPoint Presentation</vt:lpstr>
      <vt:lpstr>NHS Digital – technology and information</vt:lpstr>
      <vt:lpstr>Cloud benefits</vt:lpstr>
      <vt:lpstr>Migrating to the cloud</vt:lpstr>
      <vt:lpstr>Topics for consideration</vt:lpstr>
      <vt:lpstr>NHS and social care data: off-shoring and the use of public cloud services </vt:lpstr>
      <vt:lpstr>NHS Digital documents:</vt:lpstr>
      <vt:lpstr>Summary: NHS Digital documents</vt:lpstr>
      <vt:lpstr>PowerPoint Presentation</vt:lpstr>
    </vt:vector>
  </TitlesOfParts>
  <Company>Health &amp; Social Care Information Centre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Shaun Fletcher</dc:creator>
  <cp:lastModifiedBy>Shaun Fletcher</cp:lastModifiedBy>
  <cp:revision>41</cp:revision>
  <cp:lastPrinted>2018-01-22T16:54:05Z</cp:lastPrinted>
  <dcterms:created xsi:type="dcterms:W3CDTF">2018-01-13T16:47:58Z</dcterms:created>
  <dcterms:modified xsi:type="dcterms:W3CDTF">2018-01-29T09:38:29Z</dcterms:modified>
</cp:coreProperties>
</file>