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93" r:id="rId2"/>
    <p:sldId id="289" r:id="rId3"/>
    <p:sldId id="292" r:id="rId4"/>
    <p:sldId id="290" r:id="rId5"/>
    <p:sldId id="291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Bates" initials="CB" lastIdx="1" clrIdx="0">
    <p:extLst>
      <p:ext uri="{19B8F6BF-5375-455C-9EA6-DF929625EA0E}">
        <p15:presenceInfo xmlns:p15="http://schemas.microsoft.com/office/powerpoint/2012/main" userId="63f10722996b10c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5B9A"/>
    <a:srgbClr val="375B9B"/>
    <a:srgbClr val="FFC000"/>
    <a:srgbClr val="30518C"/>
    <a:srgbClr val="8BA1AB"/>
    <a:srgbClr val="355897"/>
    <a:srgbClr val="29487E"/>
    <a:srgbClr val="005876"/>
    <a:srgbClr val="040B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14D211-9E39-43C5-9E95-DEB19E13B2C6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553D44-5BAE-4AEF-87D8-0C196F5512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698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FF2EB-3188-4EAB-BF3F-526AF8026A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13C39F-749F-406C-AE6E-5D11BBAE62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F77C17-C578-47F5-B189-BA1BB6F55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816D7-20DD-4786-8AB7-978C4F5B3993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212A30-47EE-44ED-95CD-435E6A963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3E102E-29C1-4708-B191-8886BE116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5143-70CF-4FF3-BA00-F2DF6A7ADB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065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5818C-1E31-4234-ABF5-B81F89952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9896E8-51A6-401C-A611-0718829E59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C535A7-65F1-40BD-81DA-2B42ACB6C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816D7-20DD-4786-8AB7-978C4F5B3993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713D5C-F0D1-4A20-893C-E894820A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16BB35-3FB8-4526-96D9-6F015D785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5143-70CF-4FF3-BA00-F2DF6A7ADB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613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C48435-80A6-408E-BC4A-154635631B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E16210-719A-43C9-9FD7-3A8C37704E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AE0F5A-4825-40AD-8A96-9806328CF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816D7-20DD-4786-8AB7-978C4F5B3993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B7300E-D641-4C28-BE9D-FF610500B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D49A1B-F7DA-40E0-A67D-02D959AE7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5143-70CF-4FF3-BA00-F2DF6A7ADB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6260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F5530-49E1-4814-BCD4-3EED62EE0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F586E-BC8A-49F6-A644-6DE9891C0B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E9A508-B172-47AC-96E9-64DE93F33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816D7-20DD-4786-8AB7-978C4F5B3993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D490D-ED1C-45F9-BFF2-9423E34A3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347D3E-83EF-4C28-8817-1AC093C43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5143-70CF-4FF3-BA00-F2DF6A7ADB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3458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CF737-05D0-4E82-8E1F-905D83DF1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ABC816-9BB3-4F75-9C78-FC68B3314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F111F6-2EB6-4E9F-96AA-0EF5341BD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816D7-20DD-4786-8AB7-978C4F5B3993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DC897-55FD-4F2F-99AB-097F33E9C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42CB1-4E69-44B4-B0C2-CF882E651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5143-70CF-4FF3-BA00-F2DF6A7ADB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963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D902F-F81D-4317-A616-2DCE79ADD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5ECC3-B4C9-4654-AB5A-6B6A809C3C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DDB413-F297-4C2E-8009-C6F8F228F1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6F0DE3-9B87-4522-9AA3-DE372CEBD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816D7-20DD-4786-8AB7-978C4F5B3993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3FF659-79D1-4B15-A364-BD102C444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940FF3-EACE-4E49-90AE-FA3BF58FE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5143-70CF-4FF3-BA00-F2DF6A7ADB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029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C403F-5AC6-44AD-BAF4-6ED52B516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C14D72-2AA5-4FD9-B852-FD4C5F7A06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18283E-61AD-4874-8134-19D3A85899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1F829C-C69A-4BCC-8614-EAC14F84BD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3673AD-070A-4A9A-B955-D2667A7B52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09A42D-3ACB-4D78-951F-667D68E99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816D7-20DD-4786-8AB7-978C4F5B3993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7AF932-80A7-46DA-8679-82460490B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32A435-D7C9-4CD1-BAED-5219F74AF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5143-70CF-4FF3-BA00-F2DF6A7ADB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772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5568B-422B-407B-8016-8BB9D5FCB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3DE838-A56C-44F0-BC4B-FB81A8A86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816D7-20DD-4786-8AB7-978C4F5B3993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16CF1A-246E-4A5E-BD14-FDC74C83D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3613F5-4056-4CAD-BE71-7BE2FEF5D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5143-70CF-4FF3-BA00-F2DF6A7ADB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2433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E345B6-245C-4E73-917F-C322754B1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816D7-20DD-4786-8AB7-978C4F5B3993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F9F023-B061-4FC2-A7E2-DE57EEAF4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C96C7C-9CDA-4F41-9FE1-B159A01C1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5143-70CF-4FF3-BA00-F2DF6A7ADB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9226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778B4-A288-4820-807C-DC862CC76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93D7F-1F75-464B-8549-0415B2EB13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321BB9-3303-498D-8456-827034CFF2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499A65-53AC-4050-A5DB-0FBBB5F0C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816D7-20DD-4786-8AB7-978C4F5B3993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5DC452-A4AC-4D84-B6C2-0167293A0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2D60BB-FC52-47AC-9B27-55238BDBE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5143-70CF-4FF3-BA00-F2DF6A7ADB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9566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9280E-44BA-4249-B89E-904601B38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C0F614-AF20-488F-9AD8-D5EECD39BA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9835D7-4C0B-4772-B871-B702EEAF15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144B79-F68D-4FE6-A668-B5EC5C972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816D7-20DD-4786-8AB7-978C4F5B3993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63B7EF-BE3F-42F6-AE62-B54BCC608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64AB90-C205-457D-9622-4C6311ECB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5143-70CF-4FF3-BA00-F2DF6A7ADB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2129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0">
              <a:schemeClr val="accent1">
                <a:lumMod val="95000"/>
                <a:lumOff val="5000"/>
              </a:schemeClr>
            </a:gs>
            <a:gs pos="86000">
              <a:schemeClr val="accent1">
                <a:lumMod val="60000"/>
              </a:schemeClr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1B4B07-193B-458E-9C91-36DB93264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95F697-228B-44F0-BD4A-78328AC467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EA5146-74CA-40DB-8280-CD1F5457A4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816D7-20DD-4786-8AB7-978C4F5B3993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9DA74-3B46-4950-A536-CC5154ADE6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2CC68E-5065-4BB7-B2DB-8CA19AB63E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75143-70CF-4FF3-BA00-F2DF6A7ADB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9016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3567BED-5AAA-44B0-8014-8B7AB79BE9D2}"/>
              </a:ext>
            </a:extLst>
          </p:cNvPr>
          <p:cNvSpPr/>
          <p:nvPr/>
        </p:nvSpPr>
        <p:spPr>
          <a:xfrm>
            <a:off x="1761892" y="5058237"/>
            <a:ext cx="169806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Trebuchet MS" panose="020B0603020202020204" pitchFamily="34" charset="0"/>
              </a:rPr>
              <a:t>Dr John Parry</a:t>
            </a:r>
            <a:endParaRPr lang="en-GB" sz="1600" b="0" i="0" dirty="0">
              <a:solidFill>
                <a:schemeClr val="bg1"/>
              </a:solidFill>
              <a:effectLst/>
              <a:latin typeface="Trebuchet MS" panose="020B0603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1BA3E4-8FE0-465C-9BC4-1BFC302EBD0B}"/>
              </a:ext>
            </a:extLst>
          </p:cNvPr>
          <p:cNvSpPr/>
          <p:nvPr/>
        </p:nvSpPr>
        <p:spPr>
          <a:xfrm>
            <a:off x="1697218" y="5380993"/>
            <a:ext cx="1876835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500" b="0" i="0" dirty="0">
                <a:solidFill>
                  <a:schemeClr val="bg1"/>
                </a:solidFill>
                <a:effectLst/>
                <a:latin typeface="Trebuchet MS" panose="020B0603020202020204" pitchFamily="34" charset="0"/>
              </a:rPr>
              <a:t>Clinical </a:t>
            </a:r>
            <a:r>
              <a:rPr lang="en-GB" sz="1500" b="0" i="0" dirty="0" smtClean="0">
                <a:solidFill>
                  <a:schemeClr val="bg1"/>
                </a:solidFill>
                <a:effectLst/>
                <a:latin typeface="Trebuchet MS" panose="020B0603020202020204" pitchFamily="34" charset="0"/>
              </a:rPr>
              <a:t>Director</a:t>
            </a:r>
            <a:endParaRPr lang="en-GB" sz="1500" b="0" i="0" dirty="0" smtClean="0">
              <a:solidFill>
                <a:schemeClr val="bg1"/>
              </a:solidFill>
              <a:effectLst/>
              <a:latin typeface="Trebuchet MS" panose="020B0603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969" y="1212543"/>
            <a:ext cx="2468057" cy="369990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29F90DC-9427-4F4E-9F26-E7B4B776CB11}"/>
              </a:ext>
            </a:extLst>
          </p:cNvPr>
          <p:cNvSpPr txBox="1"/>
          <p:nvPr/>
        </p:nvSpPr>
        <p:spPr>
          <a:xfrm>
            <a:off x="3707026" y="3390429"/>
            <a:ext cx="82003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Trebuchet MS" panose="020B0603020202020204" pitchFamily="34" charset="0"/>
              </a:rPr>
              <a:t>COVID-19 </a:t>
            </a:r>
            <a:r>
              <a:rPr lang="en-US" sz="4400" dirty="0">
                <a:solidFill>
                  <a:schemeClr val="bg1"/>
                </a:solidFill>
                <a:latin typeface="Trebuchet MS" panose="020B0603020202020204" pitchFamily="34" charset="0"/>
              </a:rPr>
              <a:t>Response</a:t>
            </a:r>
            <a:endParaRPr lang="en-GB" sz="4400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42ACDD6-676F-44D2-BE08-338493848B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953" y="1789192"/>
            <a:ext cx="1339568" cy="764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19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416906" y="1706414"/>
            <a:ext cx="9003959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200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Trebuchet MS" panose="020B0603020202020204" pitchFamily="34" charset="0"/>
              </a:rPr>
              <a:t>Daily </a:t>
            </a:r>
            <a:r>
              <a:rPr lang="en-US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COVID-19 </a:t>
            </a:r>
            <a:r>
              <a:rPr lang="en-US" dirty="0">
                <a:solidFill>
                  <a:schemeClr val="bg1"/>
                </a:solidFill>
                <a:latin typeface="Trebuchet MS" panose="020B0603020202020204" pitchFamily="34" charset="0"/>
              </a:rPr>
              <a:t>situation report for acute and community trusts</a:t>
            </a:r>
          </a:p>
          <a:p>
            <a:pPr marL="25200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Trebuchet MS" panose="020B0603020202020204" pitchFamily="34" charset="0"/>
              </a:rPr>
              <a:t>Introduction of Electronic Prescription Service (EPS) into community, OOH and Mental Health settings</a:t>
            </a:r>
          </a:p>
          <a:p>
            <a:pPr marL="25200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Trebuchet MS" panose="020B0603020202020204" pitchFamily="34" charset="0"/>
              </a:rPr>
              <a:t>Automatic adding of </a:t>
            </a:r>
            <a:r>
              <a:rPr lang="en-US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COVID-19 </a:t>
            </a:r>
            <a:r>
              <a:rPr lang="en-US" dirty="0">
                <a:solidFill>
                  <a:schemeClr val="bg1"/>
                </a:solidFill>
                <a:latin typeface="Trebuchet MS" panose="020B0603020202020204" pitchFamily="34" charset="0"/>
              </a:rPr>
              <a:t>codes to GP records from incoming 111 messages and promotion to problems.</a:t>
            </a:r>
          </a:p>
          <a:p>
            <a:pPr marL="25200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Trebuchet MS" panose="020B0603020202020204" pitchFamily="34" charset="0"/>
              </a:rPr>
              <a:t>Improvements to shared admin functionality to report across an area more easily</a:t>
            </a:r>
          </a:p>
          <a:p>
            <a:pPr marL="25200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Trebuchet MS" panose="020B0603020202020204" pitchFamily="34" charset="0"/>
              </a:rPr>
              <a:t>Go-live with Dorset 111 NHS pathways and update to include </a:t>
            </a:r>
            <a:r>
              <a:rPr lang="en-US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COVID-19 </a:t>
            </a:r>
            <a:r>
              <a:rPr lang="en-US" dirty="0">
                <a:solidFill>
                  <a:schemeClr val="bg1"/>
                </a:solidFill>
                <a:latin typeface="Trebuchet MS" panose="020B0603020202020204" pitchFamily="34" charset="0"/>
              </a:rPr>
              <a:t>functionality</a:t>
            </a:r>
          </a:p>
          <a:p>
            <a:pPr marL="25200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Trebuchet MS" panose="020B0603020202020204" pitchFamily="34" charset="0"/>
              </a:rPr>
              <a:t>Over 300,000 high risk flags added to patients in the governments high risk category</a:t>
            </a:r>
          </a:p>
          <a:p>
            <a:pPr marL="25200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050FC9D-900B-4F2C-8A22-1E59FD7AA4C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2282" y="6365821"/>
            <a:ext cx="590336" cy="336794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9586896" y="156231"/>
            <a:ext cx="23478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TPP COVID-19 </a:t>
            </a:r>
            <a:r>
              <a:rPr lang="en-US" sz="1600" dirty="0">
                <a:solidFill>
                  <a:schemeClr val="bg1"/>
                </a:solidFill>
                <a:latin typeface="Trebuchet MS" panose="020B0603020202020204" pitchFamily="34" charset="0"/>
              </a:rPr>
              <a:t>Response</a:t>
            </a:r>
            <a:endParaRPr lang="en-GB" sz="1600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5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00431" y="1712431"/>
            <a:ext cx="902867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200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Trebuchet MS" panose="020B0603020202020204" pitchFamily="34" charset="0"/>
              </a:rPr>
              <a:t>Added updated </a:t>
            </a:r>
            <a:r>
              <a:rPr lang="en-US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SNOMED </a:t>
            </a:r>
            <a:r>
              <a:rPr lang="en-US" dirty="0">
                <a:solidFill>
                  <a:schemeClr val="bg1"/>
                </a:solidFill>
                <a:latin typeface="Trebuchet MS" panose="020B0603020202020204" pitchFamily="34" charset="0"/>
              </a:rPr>
              <a:t>codes relating to </a:t>
            </a:r>
            <a:r>
              <a:rPr lang="en-US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COVID-19</a:t>
            </a:r>
            <a:endParaRPr lang="en-US" dirty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pPr marL="25200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Trebuchet MS" panose="020B0603020202020204" pitchFamily="34" charset="0"/>
              </a:rPr>
              <a:t>Enabled FP10 to EPS conversion – designed for those working remotely</a:t>
            </a:r>
          </a:p>
          <a:p>
            <a:pPr marL="25200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Trebuchet MS" panose="020B0603020202020204" pitchFamily="34" charset="0"/>
              </a:rPr>
              <a:t>Support for enhanced SCR for all patients who have not explicitly dissented</a:t>
            </a:r>
          </a:p>
          <a:p>
            <a:pPr marL="25200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Trebuchet MS" panose="020B0603020202020204" pitchFamily="34" charset="0"/>
              </a:rPr>
              <a:t>Additional information for ADT messaging to notify which wards have had </a:t>
            </a:r>
            <a:r>
              <a:rPr lang="en-US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COVID-19 </a:t>
            </a:r>
            <a:r>
              <a:rPr lang="en-US" dirty="0">
                <a:solidFill>
                  <a:schemeClr val="bg1"/>
                </a:solidFill>
                <a:latin typeface="Trebuchet MS" panose="020B0603020202020204" pitchFamily="34" charset="0"/>
              </a:rPr>
              <a:t>patients</a:t>
            </a:r>
          </a:p>
          <a:p>
            <a:pPr marL="25200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Trebuchet MS" panose="020B0603020202020204" pitchFamily="34" charset="0"/>
              </a:rPr>
              <a:t>In-patient report highlighting which patients have been on a ward with other individuals</a:t>
            </a:r>
          </a:p>
          <a:p>
            <a:pPr marL="25200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Trebuchet MS" panose="020B0603020202020204" pitchFamily="34" charset="0"/>
              </a:rPr>
              <a:t>Development that will enable </a:t>
            </a:r>
            <a:r>
              <a:rPr lang="en-US" dirty="0" err="1">
                <a:solidFill>
                  <a:schemeClr val="bg1"/>
                </a:solidFill>
                <a:latin typeface="Trebuchet MS" panose="020B0603020202020204" pitchFamily="34" charset="0"/>
              </a:rPr>
              <a:t>SystmOne</a:t>
            </a:r>
            <a:r>
              <a:rPr lang="en-US" dirty="0">
                <a:solidFill>
                  <a:schemeClr val="bg1"/>
                </a:solidFill>
                <a:latin typeface="Trebuchet MS" panose="020B0603020202020204" pitchFamily="34" charset="0"/>
              </a:rPr>
              <a:t> to go internet first in the near future</a:t>
            </a:r>
          </a:p>
          <a:p>
            <a:pPr marL="25200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Trebuchet MS" panose="020B0603020202020204" pitchFamily="34" charset="0"/>
              </a:rPr>
              <a:t>Support with research and data extract requests.</a:t>
            </a:r>
            <a:endParaRPr lang="en-US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050FC9D-900B-4F2C-8A22-1E59FD7AA4C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2282" y="6365821"/>
            <a:ext cx="590336" cy="33679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9586896" y="156231"/>
            <a:ext cx="23478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TPP COVID-19 </a:t>
            </a:r>
            <a:r>
              <a:rPr lang="en-US" sz="1600" dirty="0">
                <a:solidFill>
                  <a:schemeClr val="bg1"/>
                </a:solidFill>
                <a:latin typeface="Trebuchet MS" panose="020B0603020202020204" pitchFamily="34" charset="0"/>
              </a:rPr>
              <a:t>Response</a:t>
            </a:r>
            <a:endParaRPr lang="en-GB" sz="1600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96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00433" y="1712602"/>
            <a:ext cx="6096000" cy="426270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Trebuchet MS" panose="020B0603020202020204" pitchFamily="34" charset="0"/>
              </a:rPr>
              <a:t>Early release of </a:t>
            </a:r>
            <a:r>
              <a:rPr lang="en-US" dirty="0" err="1">
                <a:solidFill>
                  <a:schemeClr val="bg1"/>
                </a:solidFill>
                <a:latin typeface="Trebuchet MS" panose="020B0603020202020204" pitchFamily="34" charset="0"/>
              </a:rPr>
              <a:t>Airmid</a:t>
            </a:r>
            <a:r>
              <a:rPr lang="en-US" dirty="0">
                <a:solidFill>
                  <a:schemeClr val="bg1"/>
                </a:solidFill>
                <a:latin typeface="Trebuchet MS" panose="020B0603020202020204" pitchFamily="34" charset="0"/>
              </a:rPr>
              <a:t> UK last week with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Trebuchet MS" panose="020B0603020202020204" pitchFamily="34" charset="0"/>
              </a:rPr>
              <a:t>NHS login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Trebuchet MS" panose="020B0603020202020204" pitchFamily="34" charset="0"/>
              </a:rPr>
              <a:t>Video Consultations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Trebuchet MS" panose="020B0603020202020204" pitchFamily="34" charset="0"/>
              </a:rPr>
              <a:t>Tailored content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Trebuchet MS" panose="020B0603020202020204" pitchFamily="34" charset="0"/>
              </a:rPr>
              <a:t>COVID-19 advice and 111 Online link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Trebuchet MS" panose="020B0603020202020204" pitchFamily="34" charset="0"/>
              </a:rPr>
              <a:t>Send notifications from </a:t>
            </a:r>
            <a:r>
              <a:rPr lang="en-US" dirty="0" err="1">
                <a:solidFill>
                  <a:schemeClr val="bg1"/>
                </a:solidFill>
                <a:latin typeface="Trebuchet MS" panose="020B0603020202020204" pitchFamily="34" charset="0"/>
              </a:rPr>
              <a:t>SystmOne</a:t>
            </a:r>
            <a:endParaRPr lang="en-US" dirty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Trebuchet MS" panose="020B0603020202020204" pitchFamily="34" charset="0"/>
              </a:rPr>
              <a:t>Bidirectional Data Flow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Trebuchet MS" panose="020B0603020202020204" pitchFamily="34" charset="0"/>
              </a:rPr>
              <a:t>Appointment Management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Trebuchet MS" panose="020B0603020202020204" pitchFamily="34" charset="0"/>
              </a:rPr>
              <a:t>Medication Ordering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Trebuchet MS" panose="020B0603020202020204" pitchFamily="34" charset="0"/>
              </a:rPr>
              <a:t>Google Fit/Apple Health Kit integration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Trebuchet MS" panose="020B0603020202020204" pitchFamily="34" charset="0"/>
              </a:rPr>
              <a:t>Direct communication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Trebuchet MS" panose="020B0603020202020204" pitchFamily="34" charset="0"/>
              </a:rPr>
              <a:t>eMed3</a:t>
            </a:r>
            <a:endParaRPr lang="en-US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050FC9D-900B-4F2C-8A22-1E59FD7AA4C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2282" y="6365821"/>
            <a:ext cx="590336" cy="33679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9586896" y="156231"/>
            <a:ext cx="23478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TPP COVID-19 </a:t>
            </a:r>
            <a:r>
              <a:rPr lang="en-US" sz="1600" dirty="0">
                <a:solidFill>
                  <a:schemeClr val="bg1"/>
                </a:solidFill>
                <a:latin typeface="Trebuchet MS" panose="020B0603020202020204" pitchFamily="34" charset="0"/>
              </a:rPr>
              <a:t>Response</a:t>
            </a:r>
            <a:endParaRPr lang="en-GB" sz="1600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589" y="626645"/>
            <a:ext cx="1971723" cy="52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56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30875" y="657654"/>
            <a:ext cx="39501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Trebuchet MS" panose="020B0603020202020204" pitchFamily="34" charset="0"/>
              </a:rPr>
              <a:t>More developments coming</a:t>
            </a:r>
            <a:endParaRPr lang="en-US" sz="2400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30875" y="2420031"/>
            <a:ext cx="8476735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Trebuchet MS" panose="020B0603020202020204" pitchFamily="34" charset="0"/>
              </a:rPr>
              <a:t>Clearer flagging of patient entered data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Trebuchet MS" panose="020B0603020202020204" pitchFamily="34" charset="0"/>
              </a:rPr>
              <a:t>Access to Summary Care Record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Trebuchet MS" panose="020B0603020202020204" pitchFamily="34" charset="0"/>
              </a:rPr>
              <a:t>Improvements to video consultation workflow and adding ability to perform video consultations without </a:t>
            </a:r>
            <a:r>
              <a:rPr lang="en-US" dirty="0" err="1">
                <a:solidFill>
                  <a:schemeClr val="bg1"/>
                </a:solidFill>
                <a:latin typeface="Trebuchet MS" panose="020B0603020202020204" pitchFamily="34" charset="0"/>
              </a:rPr>
              <a:t>Airmid</a:t>
            </a:r>
            <a:r>
              <a:rPr lang="en-US" dirty="0">
                <a:solidFill>
                  <a:schemeClr val="bg1"/>
                </a:solidFill>
                <a:latin typeface="Trebuchet MS" panose="020B0603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account</a:t>
            </a:r>
            <a:endParaRPr lang="en-US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050FC9D-900B-4F2C-8A22-1E59FD7AA4C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2282" y="6365821"/>
            <a:ext cx="590336" cy="33679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9586896" y="156231"/>
            <a:ext cx="23478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TPP COVID-19 </a:t>
            </a:r>
            <a:r>
              <a:rPr lang="en-US" sz="1600" dirty="0">
                <a:solidFill>
                  <a:schemeClr val="bg1"/>
                </a:solidFill>
                <a:latin typeface="Trebuchet MS" panose="020B0603020202020204" pitchFamily="34" charset="0"/>
              </a:rPr>
              <a:t>Response</a:t>
            </a:r>
            <a:endParaRPr lang="en-GB" sz="1600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2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49F468D-BB94-46BF-8283-7007F56540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2061" y="2575217"/>
            <a:ext cx="2091964" cy="119349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620EE7B-74B0-4C2C-BDF6-F80FEBDC096C}"/>
              </a:ext>
            </a:extLst>
          </p:cNvPr>
          <p:cNvSpPr txBox="1"/>
          <p:nvPr/>
        </p:nvSpPr>
        <p:spPr>
          <a:xfrm>
            <a:off x="5458335" y="3898314"/>
            <a:ext cx="12753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61474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8719</TotalTime>
  <Words>246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Tahoma</vt:lpstr>
      <vt:lpstr>Trebuchet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Bates</dc:creator>
  <cp:lastModifiedBy>Nick Cui</cp:lastModifiedBy>
  <cp:revision>628</cp:revision>
  <dcterms:created xsi:type="dcterms:W3CDTF">2019-03-18T09:17:37Z</dcterms:created>
  <dcterms:modified xsi:type="dcterms:W3CDTF">2020-03-27T12:15:23Z</dcterms:modified>
</cp:coreProperties>
</file>