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23"/>
  </p:notesMasterIdLst>
  <p:handoutMasterIdLst>
    <p:handoutMasterId r:id="rId24"/>
  </p:handoutMasterIdLst>
  <p:sldIdLst>
    <p:sldId id="379" r:id="rId5"/>
    <p:sldId id="363" r:id="rId6"/>
    <p:sldId id="375" r:id="rId7"/>
    <p:sldId id="364" r:id="rId8"/>
    <p:sldId id="365" r:id="rId9"/>
    <p:sldId id="350" r:id="rId10"/>
    <p:sldId id="353" r:id="rId11"/>
    <p:sldId id="354" r:id="rId12"/>
    <p:sldId id="367" r:id="rId13"/>
    <p:sldId id="368" r:id="rId14"/>
    <p:sldId id="369" r:id="rId15"/>
    <p:sldId id="370" r:id="rId16"/>
    <p:sldId id="374" r:id="rId17"/>
    <p:sldId id="348" r:id="rId18"/>
    <p:sldId id="373" r:id="rId19"/>
    <p:sldId id="372" r:id="rId20"/>
    <p:sldId id="377" r:id="rId21"/>
    <p:sldId id="276"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BCEB"/>
    <a:srgbClr val="66B200"/>
    <a:srgbClr val="BD0F77"/>
    <a:srgbClr val="1A4468"/>
    <a:srgbClr val="009E97"/>
    <a:srgbClr val="009E00"/>
    <a:srgbClr val="016C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7" autoAdjust="0"/>
    <p:restoredTop sz="87189" autoAdjust="0"/>
  </p:normalViewPr>
  <p:slideViewPr>
    <p:cSldViewPr snapToGrid="0" snapToObjects="1">
      <p:cViewPr>
        <p:scale>
          <a:sx n="80" d="100"/>
          <a:sy n="80" d="100"/>
        </p:scale>
        <p:origin x="-1152" y="-174"/>
      </p:cViewPr>
      <p:guideLst>
        <p:guide orient="horz" pos="9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FE2C04-1F14-0841-B2AB-BEB046B9F442}" type="datetimeFigureOut">
              <a:rPr lang="en-US" smtClean="0"/>
              <a:t>6/26/2020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121DAC-00BB-494B-855A-4881155D3D71}" type="slidenum">
              <a:rPr lang="en-US" smtClean="0"/>
              <a:t>‹#›</a:t>
            </a:fld>
            <a:endParaRPr lang="en-US"/>
          </a:p>
        </p:txBody>
      </p:sp>
    </p:spTree>
    <p:extLst>
      <p:ext uri="{BB962C8B-B14F-4D97-AF65-F5344CB8AC3E}">
        <p14:creationId xmlns:p14="http://schemas.microsoft.com/office/powerpoint/2010/main" val="38294083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9" name="Notes Placeholder 8"/>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C2A4D2-E2A9-4424-BA6D-E4800EB47FEB}" type="datetimeFigureOut">
              <a:rPr lang="en-GB" smtClean="0"/>
              <a:t>26/06/2020</a:t>
            </a:fld>
            <a:endParaRPr lang="en-GB"/>
          </a:p>
        </p:txBody>
      </p:sp>
      <p:sp>
        <p:nvSpPr>
          <p:cNvPr id="11" name="Slide Number Placeholder 10"/>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566BE-C0C3-4DCC-8543-67C710CDEB5F}" type="slidenum">
              <a:rPr lang="en-GB" smtClean="0"/>
              <a:t>‹#›</a:t>
            </a:fld>
            <a:endParaRPr lang="en-GB"/>
          </a:p>
        </p:txBody>
      </p:sp>
      <p:sp>
        <p:nvSpPr>
          <p:cNvPr id="12" name="Slide Image Placeholder 11"/>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13" name="Footer Placeholder 12"/>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316290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E6DBA4-C054-754D-B9FF-DBBB021EF736}" type="slidenum">
              <a:rPr lang="en-US" smtClean="0"/>
              <a:t>4</a:t>
            </a:fld>
            <a:endParaRPr lang="en-US"/>
          </a:p>
        </p:txBody>
      </p:sp>
    </p:spTree>
    <p:extLst>
      <p:ext uri="{BB962C8B-B14F-4D97-AF65-F5344CB8AC3E}">
        <p14:creationId xmlns:p14="http://schemas.microsoft.com/office/powerpoint/2010/main" val="211144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E6DBA4-C054-754D-B9FF-DBBB021EF736}" type="slidenum">
              <a:rPr lang="en-US" smtClean="0"/>
              <a:t>5</a:t>
            </a:fld>
            <a:endParaRPr lang="en-US"/>
          </a:p>
        </p:txBody>
      </p:sp>
    </p:spTree>
    <p:extLst>
      <p:ext uri="{BB962C8B-B14F-4D97-AF65-F5344CB8AC3E}">
        <p14:creationId xmlns:p14="http://schemas.microsoft.com/office/powerpoint/2010/main" val="81761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E6DBA4-C054-754D-B9FF-DBBB021EF736}" type="slidenum">
              <a:rPr lang="en-US" smtClean="0"/>
              <a:t>6</a:t>
            </a:fld>
            <a:endParaRPr lang="en-US"/>
          </a:p>
        </p:txBody>
      </p:sp>
    </p:spTree>
    <p:extLst>
      <p:ext uri="{BB962C8B-B14F-4D97-AF65-F5344CB8AC3E}">
        <p14:creationId xmlns:p14="http://schemas.microsoft.com/office/powerpoint/2010/main" val="211144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E6DBA4-C054-754D-B9FF-DBBB021EF736}" type="slidenum">
              <a:rPr lang="en-US" smtClean="0"/>
              <a:t>7</a:t>
            </a:fld>
            <a:endParaRPr lang="en-US"/>
          </a:p>
        </p:txBody>
      </p:sp>
    </p:spTree>
    <p:extLst>
      <p:ext uri="{BB962C8B-B14F-4D97-AF65-F5344CB8AC3E}">
        <p14:creationId xmlns:p14="http://schemas.microsoft.com/office/powerpoint/2010/main" val="317480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E6DBA4-C054-754D-B9FF-DBBB021EF736}" type="slidenum">
              <a:rPr lang="en-US" smtClean="0"/>
              <a:t>8</a:t>
            </a:fld>
            <a:endParaRPr lang="en-US"/>
          </a:p>
        </p:txBody>
      </p:sp>
    </p:spTree>
    <p:extLst>
      <p:ext uri="{BB962C8B-B14F-4D97-AF65-F5344CB8AC3E}">
        <p14:creationId xmlns:p14="http://schemas.microsoft.com/office/powerpoint/2010/main" val="331947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E6DBA4-C054-754D-B9FF-DBBB021EF736}" type="slidenum">
              <a:rPr lang="en-US" smtClean="0"/>
              <a:t>14</a:t>
            </a:fld>
            <a:endParaRPr lang="en-US"/>
          </a:p>
        </p:txBody>
      </p:sp>
    </p:spTree>
    <p:extLst>
      <p:ext uri="{BB962C8B-B14F-4D97-AF65-F5344CB8AC3E}">
        <p14:creationId xmlns:p14="http://schemas.microsoft.com/office/powerpoint/2010/main" val="400983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E6DBA4-C054-754D-B9FF-DBBB021EF736}" type="slidenum">
              <a:rPr lang="en-US" smtClean="0"/>
              <a:t>15</a:t>
            </a:fld>
            <a:endParaRPr lang="en-US"/>
          </a:p>
        </p:txBody>
      </p:sp>
    </p:spTree>
    <p:extLst>
      <p:ext uri="{BB962C8B-B14F-4D97-AF65-F5344CB8AC3E}">
        <p14:creationId xmlns:p14="http://schemas.microsoft.com/office/powerpoint/2010/main" val="3071592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0E6DBA4-C054-754D-B9FF-DBBB021EF736}" type="slidenum">
              <a:rPr lang="en-US" smtClean="0"/>
              <a:t>16</a:t>
            </a:fld>
            <a:endParaRPr lang="en-US"/>
          </a:p>
        </p:txBody>
      </p:sp>
    </p:spTree>
    <p:extLst>
      <p:ext uri="{BB962C8B-B14F-4D97-AF65-F5344CB8AC3E}">
        <p14:creationId xmlns:p14="http://schemas.microsoft.com/office/powerpoint/2010/main" val="1233141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7" name="Picture 6" descr="wide_hom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ctrTitle" hasCustomPrompt="1"/>
          </p:nvPr>
        </p:nvSpPr>
        <p:spPr>
          <a:xfrm>
            <a:off x="220989" y="1475106"/>
            <a:ext cx="6323743" cy="1063566"/>
          </a:xfrm>
        </p:spPr>
        <p:txBody>
          <a:bodyPr wrap="square" lIns="0" tIns="0" rIns="0" bIns="514800" anchor="t" anchorCtr="0">
            <a:spAutoFit/>
          </a:bodyPr>
          <a:lstStyle>
            <a:lvl1pPr marL="0" algn="l">
              <a:lnSpc>
                <a:spcPct val="100000"/>
              </a:lnSpc>
              <a:spcBef>
                <a:spcPts val="2800"/>
              </a:spcBef>
              <a:spcAft>
                <a:spcPts val="0"/>
              </a:spcAft>
              <a:defRPr sz="3200" b="0" spc="0" baseline="0">
                <a:latin typeface="Calibri"/>
                <a:cs typeface="Calibri"/>
              </a:defRPr>
            </a:lvl1pPr>
          </a:lstStyle>
          <a:p>
            <a:pPr>
              <a:lnSpc>
                <a:spcPts val="4320"/>
              </a:lnSpc>
              <a:spcBef>
                <a:spcPts val="1000"/>
              </a:spcBef>
            </a:pPr>
            <a:r>
              <a:rPr lang="en-US" dirty="0" smtClean="0"/>
              <a:t>Add presentation title here</a:t>
            </a:r>
            <a:endParaRPr lang="en-US" dirty="0"/>
          </a:p>
        </p:txBody>
      </p:sp>
      <p:sp>
        <p:nvSpPr>
          <p:cNvPr id="8" name="Subtitle 2"/>
          <p:cNvSpPr>
            <a:spLocks noGrp="1"/>
          </p:cNvSpPr>
          <p:nvPr>
            <p:ph type="subTitle" idx="1" hasCustomPrompt="1"/>
          </p:nvPr>
        </p:nvSpPr>
        <p:spPr>
          <a:xfrm>
            <a:off x="220990" y="2724816"/>
            <a:ext cx="4842077" cy="2212356"/>
          </a:xfrm>
        </p:spPr>
        <p:txBody>
          <a:bodyPr wrap="square" lIns="0" tIns="0" rIns="0" bIns="1778400" anchor="t" anchorCtr="0">
            <a:noAutofit/>
          </a:bodyPr>
          <a:lstStyle>
            <a:lvl1pPr marL="0" indent="0">
              <a:lnSpc>
                <a:spcPts val="2880"/>
              </a:lnSpc>
              <a:spcBef>
                <a:spcPts val="1632"/>
              </a:spcBef>
              <a:buNone/>
              <a:defRPr sz="2400"/>
            </a:lvl1pPr>
          </a:lstStyle>
          <a:p>
            <a:r>
              <a:rPr lang="en-US" dirty="0" smtClean="0">
                <a:solidFill>
                  <a:schemeClr val="tx1"/>
                </a:solidFill>
              </a:rPr>
              <a:t>Presentation subtitle goes here</a:t>
            </a:r>
            <a:endParaRPr lang="en-US" dirty="0">
              <a:solidFill>
                <a:schemeClr val="tx1"/>
              </a:solidFill>
            </a:endParaRPr>
          </a:p>
        </p:txBody>
      </p:sp>
    </p:spTree>
    <p:extLst>
      <p:ext uri="{BB962C8B-B14F-4D97-AF65-F5344CB8AC3E}">
        <p14:creationId xmlns:p14="http://schemas.microsoft.com/office/powerpoint/2010/main" val="172835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2" name="Picture 1" descr="wide_b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Subtitle 2"/>
          <p:cNvSpPr>
            <a:spLocks noGrp="1"/>
          </p:cNvSpPr>
          <p:nvPr>
            <p:ph type="subTitle" idx="1"/>
          </p:nvPr>
        </p:nvSpPr>
        <p:spPr>
          <a:xfrm>
            <a:off x="1922790" y="4523047"/>
            <a:ext cx="5297816" cy="432257"/>
          </a:xfrm>
        </p:spPr>
        <p:txBody>
          <a:bodyPr bIns="187200">
            <a:spAutoFit/>
          </a:bodyPr>
          <a:lstStyle>
            <a:lvl1pPr marL="0" indent="0" algn="ctr">
              <a:buNone/>
              <a:defRPr sz="1600" b="0" i="0">
                <a:solidFill>
                  <a:schemeClr val="bg1"/>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7034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pic>
        <p:nvPicPr>
          <p:cNvPr id="2" name="Picture 1" descr="SCW_Wide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ctrTitle" hasCustomPrompt="1"/>
          </p:nvPr>
        </p:nvSpPr>
        <p:spPr>
          <a:xfrm>
            <a:off x="220989" y="1475106"/>
            <a:ext cx="6323743" cy="1063566"/>
          </a:xfrm>
        </p:spPr>
        <p:txBody>
          <a:bodyPr wrap="square" lIns="0" tIns="0" rIns="0" bIns="514800" anchor="t" anchorCtr="0">
            <a:spAutoFit/>
          </a:bodyPr>
          <a:lstStyle>
            <a:lvl1pPr marL="0" algn="l">
              <a:lnSpc>
                <a:spcPct val="100000"/>
              </a:lnSpc>
              <a:spcBef>
                <a:spcPts val="2800"/>
              </a:spcBef>
              <a:spcAft>
                <a:spcPts val="0"/>
              </a:spcAft>
              <a:defRPr sz="3200" b="0" spc="0" baseline="0">
                <a:solidFill>
                  <a:schemeClr val="bg1"/>
                </a:solidFill>
                <a:latin typeface="Calibri"/>
                <a:cs typeface="Calibri"/>
              </a:defRPr>
            </a:lvl1pPr>
          </a:lstStyle>
          <a:p>
            <a:pPr>
              <a:lnSpc>
                <a:spcPts val="4320"/>
              </a:lnSpc>
              <a:spcBef>
                <a:spcPts val="1000"/>
              </a:spcBef>
            </a:pPr>
            <a:r>
              <a:rPr lang="en-US" dirty="0" smtClean="0"/>
              <a:t>Add presentation title here</a:t>
            </a:r>
            <a:endParaRPr lang="en-US" dirty="0"/>
          </a:p>
        </p:txBody>
      </p:sp>
      <p:sp>
        <p:nvSpPr>
          <p:cNvPr id="8" name="Subtitle 2"/>
          <p:cNvSpPr>
            <a:spLocks noGrp="1"/>
          </p:cNvSpPr>
          <p:nvPr>
            <p:ph type="subTitle" idx="1" hasCustomPrompt="1"/>
          </p:nvPr>
        </p:nvSpPr>
        <p:spPr>
          <a:xfrm>
            <a:off x="220990" y="2724816"/>
            <a:ext cx="4842077" cy="2212356"/>
          </a:xfrm>
        </p:spPr>
        <p:txBody>
          <a:bodyPr wrap="square" lIns="0" tIns="0" rIns="0" bIns="1778400" anchor="t" anchorCtr="0">
            <a:noAutofit/>
          </a:bodyPr>
          <a:lstStyle>
            <a:lvl1pPr marL="0" indent="0">
              <a:lnSpc>
                <a:spcPts val="2880"/>
              </a:lnSpc>
              <a:spcBef>
                <a:spcPts val="1632"/>
              </a:spcBef>
              <a:buNone/>
              <a:defRPr sz="2400">
                <a:solidFill>
                  <a:schemeClr val="bg1"/>
                </a:solidFill>
              </a:defRPr>
            </a:lvl1pPr>
          </a:lstStyle>
          <a:p>
            <a:r>
              <a:rPr lang="en-US" dirty="0" smtClean="0">
                <a:solidFill>
                  <a:schemeClr val="tx1"/>
                </a:solidFill>
              </a:rPr>
              <a:t>Presentation subtitle goes here</a:t>
            </a:r>
            <a:endParaRPr lang="en-US" dirty="0">
              <a:solidFill>
                <a:schemeClr val="tx1"/>
              </a:solidFill>
            </a:endParaRPr>
          </a:p>
        </p:txBody>
      </p:sp>
    </p:spTree>
    <p:extLst>
      <p:ext uri="{BB962C8B-B14F-4D97-AF65-F5344CB8AC3E}">
        <p14:creationId xmlns:p14="http://schemas.microsoft.com/office/powerpoint/2010/main" val="203228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136279"/>
            <a:ext cx="8667794" cy="523220"/>
          </a:xfrm>
        </p:spPr>
        <p:txBody>
          <a:bodyPr lIns="0" rIns="0"/>
          <a:lstStyle/>
          <a:p>
            <a:r>
              <a:rPr lang="en-US" smtClean="0"/>
              <a:t>Click to edit Master title style</a:t>
            </a:r>
            <a:endParaRPr lang="en-US"/>
          </a:p>
        </p:txBody>
      </p:sp>
      <p:sp>
        <p:nvSpPr>
          <p:cNvPr id="3" name="Content Placeholder 2"/>
          <p:cNvSpPr>
            <a:spLocks noGrp="1"/>
          </p:cNvSpPr>
          <p:nvPr>
            <p:ph idx="1"/>
          </p:nvPr>
        </p:nvSpPr>
        <p:spPr>
          <a:xfrm>
            <a:off x="177800" y="807721"/>
            <a:ext cx="8667794" cy="3490934"/>
          </a:xfrm>
        </p:spPr>
        <p:txBody>
          <a:bodyPr lIns="0" rIns="0" bIns="1965600"/>
          <a:lstStyle>
            <a:lvl1pPr marL="0" indent="0">
              <a:buNone/>
              <a:defRPr sz="1800">
                <a:solidFill>
                  <a:schemeClr val="tx1"/>
                </a:solidFill>
              </a:defRPr>
            </a:lvl1pPr>
            <a:lvl2pPr marL="457200" indent="0">
              <a:buNone/>
              <a:defRPr sz="1600">
                <a:solidFill>
                  <a:schemeClr val="tx1"/>
                </a:solidFill>
              </a:defRPr>
            </a:lvl2pPr>
            <a:lvl3pPr marL="914400" indent="0">
              <a:buNone/>
              <a:defRPr sz="1400">
                <a:solidFill>
                  <a:schemeClr val="tx1"/>
                </a:solidFill>
              </a:defRPr>
            </a:lvl3pPr>
            <a:lvl4pPr marL="1371600" indent="0">
              <a:buNone/>
              <a:defRPr sz="1200">
                <a:solidFill>
                  <a:schemeClr val="tx1"/>
                </a:solidFill>
              </a:defRPr>
            </a:lvl4pPr>
            <a:lvl5pPr marL="1828800" indent="0">
              <a:buNone/>
              <a:defRPr sz="1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1"/>
          <p:cNvSpPr>
            <a:spLocks noGrp="1"/>
          </p:cNvSpPr>
          <p:nvPr>
            <p:ph type="title"/>
          </p:nvPr>
        </p:nvSpPr>
        <p:spPr>
          <a:xfrm>
            <a:off x="177800" y="136279"/>
            <a:ext cx="8667794" cy="523220"/>
          </a:xfrm>
        </p:spPr>
        <p:txBody>
          <a:bodyPr lIns="0" rIns="0">
            <a:normAutofit/>
          </a:bodyPr>
          <a:lstStyle/>
          <a:p>
            <a:r>
              <a:rPr lang="en-US" smtClean="0"/>
              <a:t>Click to edit Master title style</a:t>
            </a:r>
            <a:endParaRPr lang="en-US"/>
          </a:p>
        </p:txBody>
      </p:sp>
      <p:sp>
        <p:nvSpPr>
          <p:cNvPr id="8" name="Content Placeholder 2"/>
          <p:cNvSpPr>
            <a:spLocks noGrp="1"/>
          </p:cNvSpPr>
          <p:nvPr>
            <p:ph idx="10"/>
          </p:nvPr>
        </p:nvSpPr>
        <p:spPr>
          <a:xfrm>
            <a:off x="177800" y="807721"/>
            <a:ext cx="4089400" cy="3870960"/>
          </a:xfrm>
        </p:spPr>
        <p:txBody>
          <a:bodyPr lIns="0" rIns="0"/>
          <a:lstStyle>
            <a:lvl1pPr marL="0" indent="0">
              <a:buNone/>
              <a:defRPr sz="1800">
                <a:solidFill>
                  <a:schemeClr val="tx1"/>
                </a:solidFill>
              </a:defRPr>
            </a:lvl1pPr>
            <a:lvl2pPr marL="457200" indent="0">
              <a:buNone/>
              <a:defRPr sz="1600">
                <a:solidFill>
                  <a:schemeClr val="tx1"/>
                </a:solidFill>
              </a:defRPr>
            </a:lvl2pPr>
            <a:lvl3pPr marL="914400" indent="0">
              <a:buNone/>
              <a:defRPr sz="1400">
                <a:solidFill>
                  <a:schemeClr val="tx1"/>
                </a:solidFill>
              </a:defRPr>
            </a:lvl3pPr>
            <a:lvl4pPr marL="1371600" indent="0">
              <a:buNone/>
              <a:defRPr sz="1200">
                <a:solidFill>
                  <a:schemeClr val="tx1"/>
                </a:solidFill>
              </a:defRPr>
            </a:lvl4pPr>
            <a:lvl5pPr marL="1828800" indent="0">
              <a:buNone/>
              <a:defRPr sz="1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
          </p:nvPr>
        </p:nvSpPr>
        <p:spPr>
          <a:xfrm>
            <a:off x="4490720" y="807721"/>
            <a:ext cx="4196080" cy="3552612"/>
          </a:xfrm>
        </p:spPr>
        <p:txBody>
          <a:bodyPr lIns="0" rIns="0"/>
          <a:lstStyle>
            <a:lvl1pPr marL="0" indent="0">
              <a:buNone/>
              <a:defRPr sz="1800">
                <a:solidFill>
                  <a:schemeClr val="tx1"/>
                </a:solidFill>
              </a:defRPr>
            </a:lvl1pPr>
            <a:lvl2pPr marL="457200" indent="0">
              <a:buNone/>
              <a:defRPr sz="1600">
                <a:solidFill>
                  <a:schemeClr val="tx1"/>
                </a:solidFill>
              </a:defRPr>
            </a:lvl2pPr>
            <a:lvl3pPr marL="914400" indent="0">
              <a:buNone/>
              <a:defRPr sz="1400">
                <a:solidFill>
                  <a:schemeClr val="tx1"/>
                </a:solidFill>
              </a:defRPr>
            </a:lvl3pPr>
            <a:lvl4pPr marL="1371600" indent="0">
              <a:buNone/>
              <a:defRPr sz="1200">
                <a:solidFill>
                  <a:schemeClr val="tx1"/>
                </a:solidFill>
              </a:defRPr>
            </a:lvl4pPr>
            <a:lvl5pPr marL="1828800" indent="0">
              <a:buNone/>
              <a:defRPr sz="1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059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4" name="Picture 3" descr="bios.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userDrawn="1"/>
        </p:nvSpPr>
        <p:spPr>
          <a:xfrm>
            <a:off x="388325" y="388326"/>
            <a:ext cx="1008673" cy="127244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2" name="Text Placeholder 11"/>
          <p:cNvSpPr>
            <a:spLocks noGrp="1" noChangeAspect="1"/>
          </p:cNvSpPr>
          <p:nvPr>
            <p:ph type="body" sz="quarter" idx="10"/>
          </p:nvPr>
        </p:nvSpPr>
        <p:spPr>
          <a:xfrm>
            <a:off x="1539875" y="345366"/>
            <a:ext cx="7203883" cy="436077"/>
          </a:xfrm>
        </p:spPr>
        <p:txBody>
          <a:bodyPr tIns="0" bIns="0" anchor="t"/>
          <a:lstStyle>
            <a:lvl1pPr>
              <a:defRPr sz="2800">
                <a:solidFill>
                  <a:srgbClr val="016CB2"/>
                </a:solidFill>
              </a:defRPr>
            </a:lvl1pPr>
          </a:lstStyle>
          <a:p>
            <a:pPr lvl="0"/>
            <a:r>
              <a:rPr lang="en-GB" dirty="0" smtClean="0"/>
              <a:t>Click to edit Master text styles</a:t>
            </a:r>
          </a:p>
        </p:txBody>
      </p:sp>
      <p:sp>
        <p:nvSpPr>
          <p:cNvPr id="14" name="Text Placeholder 13"/>
          <p:cNvSpPr>
            <a:spLocks noGrp="1" noChangeAspect="1"/>
          </p:cNvSpPr>
          <p:nvPr>
            <p:ph type="body" sz="quarter" idx="11"/>
          </p:nvPr>
        </p:nvSpPr>
        <p:spPr>
          <a:xfrm>
            <a:off x="1539875" y="820739"/>
            <a:ext cx="7203883" cy="269676"/>
          </a:xfrm>
        </p:spPr>
        <p:txBody>
          <a:bodyPr tIns="0" bIns="0"/>
          <a:lstStyle>
            <a:lvl1pPr>
              <a:defRPr b="1"/>
            </a:lvl1pPr>
          </a:lstStyle>
          <a:p>
            <a:pPr lvl="0"/>
            <a:r>
              <a:rPr lang="en-GB" dirty="0" smtClean="0"/>
              <a:t>Click to edit Master text styles</a:t>
            </a:r>
            <a:endParaRPr lang="en-US" dirty="0"/>
          </a:p>
        </p:txBody>
      </p:sp>
      <p:sp>
        <p:nvSpPr>
          <p:cNvPr id="16" name="Text Placeholder 15"/>
          <p:cNvSpPr>
            <a:spLocks noGrp="1" noChangeAspect="1"/>
          </p:cNvSpPr>
          <p:nvPr>
            <p:ph type="body" sz="quarter" idx="12"/>
          </p:nvPr>
        </p:nvSpPr>
        <p:spPr>
          <a:xfrm>
            <a:off x="1539875" y="1216025"/>
            <a:ext cx="7203883" cy="835513"/>
          </a:xfrm>
        </p:spPr>
        <p:txBody>
          <a:bodyPr tIns="0" bIns="0"/>
          <a:lstStyle>
            <a:lvl1pPr>
              <a:defRPr sz="1100"/>
            </a:lvl1pPr>
          </a:lstStyle>
          <a:p>
            <a:pPr lvl="0"/>
            <a:r>
              <a:rPr lang="en-GB" dirty="0" smtClean="0"/>
              <a:t>Click to edit Master text styles</a:t>
            </a:r>
          </a:p>
        </p:txBody>
      </p:sp>
      <p:sp>
        <p:nvSpPr>
          <p:cNvPr id="18" name="Text Placeholder 17"/>
          <p:cNvSpPr>
            <a:spLocks noGrp="1" noChangeAspect="1"/>
          </p:cNvSpPr>
          <p:nvPr>
            <p:ph type="body" sz="quarter" idx="13"/>
          </p:nvPr>
        </p:nvSpPr>
        <p:spPr>
          <a:xfrm>
            <a:off x="388938" y="2841625"/>
            <a:ext cx="3956050" cy="1938338"/>
          </a:xfrm>
        </p:spPr>
        <p:txBody>
          <a:bodyPr/>
          <a:lstStyle>
            <a:lvl1pPr marL="171450" indent="-171450">
              <a:buFont typeface="Arial"/>
              <a:buChar char="•"/>
              <a:defRPr sz="1100">
                <a:solidFill>
                  <a:schemeClr val="tx1"/>
                </a:solidFill>
              </a:defRPr>
            </a:lvl1pPr>
          </a:lstStyle>
          <a:p>
            <a:pPr lvl="0"/>
            <a:r>
              <a:rPr lang="en-GB" dirty="0" smtClean="0"/>
              <a:t>Click to edit Master text styles</a:t>
            </a:r>
          </a:p>
        </p:txBody>
      </p:sp>
      <p:sp>
        <p:nvSpPr>
          <p:cNvPr id="19" name="Text Placeholder 17"/>
          <p:cNvSpPr>
            <a:spLocks noGrp="1" noChangeAspect="1"/>
          </p:cNvSpPr>
          <p:nvPr>
            <p:ph type="body" sz="quarter" idx="14"/>
          </p:nvPr>
        </p:nvSpPr>
        <p:spPr>
          <a:xfrm>
            <a:off x="4806834" y="2833526"/>
            <a:ext cx="3956050" cy="1938338"/>
          </a:xfrm>
        </p:spPr>
        <p:txBody>
          <a:bodyPr/>
          <a:lstStyle>
            <a:lvl1pPr marL="171450" indent="-171450">
              <a:buFont typeface="Arial"/>
              <a:buChar char="•"/>
              <a:defRPr sz="1100">
                <a:solidFill>
                  <a:schemeClr val="tx1"/>
                </a:solidFill>
              </a:defRPr>
            </a:lvl1pPr>
          </a:lstStyle>
          <a:p>
            <a:pPr lvl="0"/>
            <a:r>
              <a:rPr lang="en-GB" dirty="0" smtClean="0"/>
              <a:t>Click to edit Master text styles</a:t>
            </a:r>
          </a:p>
        </p:txBody>
      </p:sp>
    </p:spTree>
    <p:extLst>
      <p:ext uri="{BB962C8B-B14F-4D97-AF65-F5344CB8AC3E}">
        <p14:creationId xmlns:p14="http://schemas.microsoft.com/office/powerpoint/2010/main" val="336488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77800" y="136279"/>
            <a:ext cx="8667794" cy="523220"/>
          </a:xfrm>
        </p:spPr>
        <p:txBody>
          <a:bodyPr lIns="0" rIns="0"/>
          <a:lstStyle/>
          <a:p>
            <a:r>
              <a:rPr lang="en-US" smtClean="0"/>
              <a:t>Click to edit Master title style</a:t>
            </a:r>
            <a:endParaRPr lang="en-US"/>
          </a:p>
        </p:txBody>
      </p:sp>
    </p:spTree>
    <p:extLst>
      <p:ext uri="{BB962C8B-B14F-4D97-AF65-F5344CB8AC3E}">
        <p14:creationId xmlns:p14="http://schemas.microsoft.com/office/powerpoint/2010/main" val="108471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Section Divider">
    <p:spTree>
      <p:nvGrpSpPr>
        <p:cNvPr id="1" name=""/>
        <p:cNvGrpSpPr/>
        <p:nvPr/>
      </p:nvGrpSpPr>
      <p:grpSpPr>
        <a:xfrm>
          <a:off x="0" y="0"/>
          <a:ext cx="0" cy="0"/>
          <a:chOff x="0" y="0"/>
          <a:chExt cx="0" cy="0"/>
        </a:xfrm>
      </p:grpSpPr>
      <p:pic>
        <p:nvPicPr>
          <p:cNvPr id="3" name="Picture 2" descr="section_divide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ctrTitle" hasCustomPrompt="1"/>
          </p:nvPr>
        </p:nvSpPr>
        <p:spPr>
          <a:xfrm>
            <a:off x="220989" y="574313"/>
            <a:ext cx="6323743" cy="1063566"/>
          </a:xfrm>
        </p:spPr>
        <p:txBody>
          <a:bodyPr wrap="square" lIns="0" tIns="0" rIns="0" bIns="514800" anchor="t" anchorCtr="0">
            <a:spAutoFit/>
          </a:bodyPr>
          <a:lstStyle>
            <a:lvl1pPr marL="0" algn="l">
              <a:lnSpc>
                <a:spcPct val="100000"/>
              </a:lnSpc>
              <a:spcBef>
                <a:spcPts val="2800"/>
              </a:spcBef>
              <a:spcAft>
                <a:spcPts val="0"/>
              </a:spcAft>
              <a:defRPr sz="3200" b="0" spc="0" baseline="0">
                <a:solidFill>
                  <a:srgbClr val="016CB2"/>
                </a:solidFill>
                <a:latin typeface="Calibri"/>
                <a:cs typeface="Calibri"/>
              </a:defRPr>
            </a:lvl1pPr>
          </a:lstStyle>
          <a:p>
            <a:pPr>
              <a:lnSpc>
                <a:spcPts val="4320"/>
              </a:lnSpc>
              <a:spcBef>
                <a:spcPts val="1000"/>
              </a:spcBef>
            </a:pPr>
            <a:r>
              <a:rPr lang="en-US" dirty="0" smtClean="0"/>
              <a:t>Add presentation title here</a:t>
            </a:r>
            <a:endParaRPr lang="en-US" dirty="0"/>
          </a:p>
        </p:txBody>
      </p:sp>
    </p:spTree>
    <p:extLst>
      <p:ext uri="{BB962C8B-B14F-4D97-AF65-F5344CB8AC3E}">
        <p14:creationId xmlns:p14="http://schemas.microsoft.com/office/powerpoint/2010/main" val="110909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ection Divider">
    <p:spTree>
      <p:nvGrpSpPr>
        <p:cNvPr id="1" name=""/>
        <p:cNvGrpSpPr/>
        <p:nvPr/>
      </p:nvGrpSpPr>
      <p:grpSpPr>
        <a:xfrm>
          <a:off x="0" y="0"/>
          <a:ext cx="0" cy="0"/>
          <a:chOff x="0" y="0"/>
          <a:chExt cx="0" cy="0"/>
        </a:xfrm>
      </p:grpSpPr>
      <p:pic>
        <p:nvPicPr>
          <p:cNvPr id="3" name="Picture 2" descr="section_divider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1"/>
          <p:cNvSpPr>
            <a:spLocks noGrp="1"/>
          </p:cNvSpPr>
          <p:nvPr>
            <p:ph type="ctrTitle" hasCustomPrompt="1"/>
          </p:nvPr>
        </p:nvSpPr>
        <p:spPr>
          <a:xfrm>
            <a:off x="220989" y="574313"/>
            <a:ext cx="6323743" cy="1063566"/>
          </a:xfrm>
        </p:spPr>
        <p:txBody>
          <a:bodyPr wrap="square" lIns="0" tIns="0" rIns="0" bIns="514800" anchor="t" anchorCtr="0">
            <a:spAutoFit/>
          </a:bodyPr>
          <a:lstStyle>
            <a:lvl1pPr marL="0" algn="l">
              <a:lnSpc>
                <a:spcPct val="100000"/>
              </a:lnSpc>
              <a:spcBef>
                <a:spcPts val="2800"/>
              </a:spcBef>
              <a:spcAft>
                <a:spcPts val="0"/>
              </a:spcAft>
              <a:defRPr sz="3200" b="0" spc="0" baseline="0">
                <a:solidFill>
                  <a:schemeClr val="bg1"/>
                </a:solidFill>
                <a:latin typeface="Calibri"/>
                <a:cs typeface="Calibri"/>
              </a:defRPr>
            </a:lvl1pPr>
          </a:lstStyle>
          <a:p>
            <a:pPr>
              <a:lnSpc>
                <a:spcPts val="4320"/>
              </a:lnSpc>
              <a:spcBef>
                <a:spcPts val="1000"/>
              </a:spcBef>
            </a:pPr>
            <a:r>
              <a:rPr lang="en-US" dirty="0" smtClean="0"/>
              <a:t>Add presentation title here</a:t>
            </a:r>
            <a:endParaRPr lang="en-US" dirty="0"/>
          </a:p>
        </p:txBody>
      </p:sp>
    </p:spTree>
    <p:extLst>
      <p:ext uri="{BB962C8B-B14F-4D97-AF65-F5344CB8AC3E}">
        <p14:creationId xmlns:p14="http://schemas.microsoft.com/office/powerpoint/2010/main" val="110909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Section Divider">
    <p:spTree>
      <p:nvGrpSpPr>
        <p:cNvPr id="1" name=""/>
        <p:cNvGrpSpPr/>
        <p:nvPr/>
      </p:nvGrpSpPr>
      <p:grpSpPr>
        <a:xfrm>
          <a:off x="0" y="0"/>
          <a:ext cx="0" cy="0"/>
          <a:chOff x="0" y="0"/>
          <a:chExt cx="0" cy="0"/>
        </a:xfrm>
      </p:grpSpPr>
      <p:pic>
        <p:nvPicPr>
          <p:cNvPr id="3" name="Picture 2" descr="section_divider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1"/>
          <p:cNvSpPr>
            <a:spLocks noGrp="1"/>
          </p:cNvSpPr>
          <p:nvPr>
            <p:ph type="ctrTitle" hasCustomPrompt="1"/>
          </p:nvPr>
        </p:nvSpPr>
        <p:spPr>
          <a:xfrm>
            <a:off x="220989" y="574313"/>
            <a:ext cx="6323743" cy="1063566"/>
          </a:xfrm>
        </p:spPr>
        <p:txBody>
          <a:bodyPr wrap="square" lIns="0" tIns="0" rIns="0" bIns="514800" anchor="t" anchorCtr="0">
            <a:spAutoFit/>
          </a:bodyPr>
          <a:lstStyle>
            <a:lvl1pPr marL="0" algn="l">
              <a:lnSpc>
                <a:spcPct val="100000"/>
              </a:lnSpc>
              <a:spcBef>
                <a:spcPts val="2800"/>
              </a:spcBef>
              <a:spcAft>
                <a:spcPts val="0"/>
              </a:spcAft>
              <a:defRPr sz="3200" b="0" spc="0" baseline="0">
                <a:solidFill>
                  <a:schemeClr val="bg1">
                    <a:lumMod val="95000"/>
                  </a:schemeClr>
                </a:solidFill>
                <a:latin typeface="Calibri"/>
                <a:cs typeface="Calibri"/>
              </a:defRPr>
            </a:lvl1pPr>
          </a:lstStyle>
          <a:p>
            <a:pPr>
              <a:lnSpc>
                <a:spcPts val="4320"/>
              </a:lnSpc>
              <a:spcBef>
                <a:spcPts val="1000"/>
              </a:spcBef>
            </a:pPr>
            <a:r>
              <a:rPr lang="en-US" dirty="0" smtClean="0"/>
              <a:t>Add presentation title here</a:t>
            </a:r>
            <a:endParaRPr lang="en-US" dirty="0"/>
          </a:p>
        </p:txBody>
      </p:sp>
    </p:spTree>
    <p:extLst>
      <p:ext uri="{BB962C8B-B14F-4D97-AF65-F5344CB8AC3E}">
        <p14:creationId xmlns:p14="http://schemas.microsoft.com/office/powerpoint/2010/main" val="110909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ank.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176559" y="136279"/>
            <a:ext cx="8669035" cy="52322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6558" y="807721"/>
            <a:ext cx="8669035" cy="3538191"/>
          </a:xfrm>
          <a:prstGeom prst="rect">
            <a:avLst/>
          </a:prstGeom>
        </p:spPr>
        <p:txBody>
          <a:bodyPr vert="horz" wrap="square" lIns="0" tIns="45720" rIns="0" bIns="20124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7"/>
          <p:cNvSpPr/>
          <p:nvPr/>
        </p:nvSpPr>
        <p:spPr>
          <a:xfrm>
            <a:off x="176559" y="660919"/>
            <a:ext cx="8770635" cy="8179"/>
          </a:xfrm>
          <a:prstGeom prst="rect">
            <a:avLst/>
          </a:prstGeom>
          <a:solidFill>
            <a:schemeClr val="bg2">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1" r:id="rId2"/>
    <p:sldLayoutId id="2147493457" r:id="rId3"/>
    <p:sldLayoutId id="2147493459" r:id="rId4"/>
    <p:sldLayoutId id="2147493470" r:id="rId5"/>
    <p:sldLayoutId id="2147493461" r:id="rId6"/>
    <p:sldLayoutId id="2147493472" r:id="rId7"/>
    <p:sldLayoutId id="2147493473" r:id="rId8"/>
    <p:sldLayoutId id="2147493474" r:id="rId9"/>
    <p:sldLayoutId id="2147493469" r:id="rId1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200" rtl="0" eaLnBrk="1" latinLnBrk="0" hangingPunct="1">
        <a:lnSpc>
          <a:spcPts val="3360"/>
        </a:lnSpc>
        <a:spcBef>
          <a:spcPts val="1800"/>
        </a:spcBef>
        <a:buFontTx/>
        <a:buNone/>
        <a:defRPr sz="2800" b="0" i="0" kern="1200">
          <a:solidFill>
            <a:srgbClr val="016CB2"/>
          </a:solidFill>
          <a:latin typeface="Calibri Light"/>
          <a:ea typeface="+mj-ea"/>
          <a:cs typeface="Calibri Light"/>
        </a:defRPr>
      </a:lvl1pPr>
    </p:titleStyle>
    <p:bodyStyle>
      <a:lvl1pPr marL="0" indent="0" algn="l" defTabSz="457200" rtl="0" eaLnBrk="1" latinLnBrk="0" hangingPunct="1">
        <a:lnSpc>
          <a:spcPct val="100000"/>
        </a:lnSpc>
        <a:spcBef>
          <a:spcPts val="1632"/>
        </a:spcBef>
        <a:buFont typeface="Arial"/>
        <a:buNone/>
        <a:defRPr sz="1800" b="0" i="0" kern="1200">
          <a:solidFill>
            <a:schemeClr val="tx1"/>
          </a:solidFill>
          <a:latin typeface="Calibri Light"/>
          <a:ea typeface="+mn-ea"/>
          <a:cs typeface="Calibri Light"/>
        </a:defRPr>
      </a:lvl1pPr>
      <a:lvl2pPr marL="457200" indent="0" algn="l" defTabSz="457200" rtl="0" eaLnBrk="1" latinLnBrk="0" hangingPunct="1">
        <a:lnSpc>
          <a:spcPct val="100000"/>
        </a:lnSpc>
        <a:spcBef>
          <a:spcPts val="1632"/>
        </a:spcBef>
        <a:buFont typeface="Arial"/>
        <a:buNone/>
        <a:defRPr sz="1600" b="0" i="0" kern="1200">
          <a:solidFill>
            <a:schemeClr val="tx1"/>
          </a:solidFill>
          <a:latin typeface="Calibri Light"/>
          <a:ea typeface="+mn-ea"/>
          <a:cs typeface="Calibri Light"/>
        </a:defRPr>
      </a:lvl2pPr>
      <a:lvl3pPr marL="914400" indent="0" algn="l" defTabSz="457200" rtl="0" eaLnBrk="1" latinLnBrk="0" hangingPunct="1">
        <a:lnSpc>
          <a:spcPct val="100000"/>
        </a:lnSpc>
        <a:spcBef>
          <a:spcPts val="1632"/>
        </a:spcBef>
        <a:buFont typeface="Arial"/>
        <a:buNone/>
        <a:defRPr sz="1400" b="0" i="0" kern="1200">
          <a:solidFill>
            <a:schemeClr val="tx1"/>
          </a:solidFill>
          <a:latin typeface="Calibri Light"/>
          <a:ea typeface="+mn-ea"/>
          <a:cs typeface="Calibri Light"/>
        </a:defRPr>
      </a:lvl3pPr>
      <a:lvl4pPr marL="1371600" indent="0" algn="l" defTabSz="457200" rtl="0" eaLnBrk="1" latinLnBrk="0" hangingPunct="1">
        <a:lnSpc>
          <a:spcPct val="100000"/>
        </a:lnSpc>
        <a:spcBef>
          <a:spcPts val="1632"/>
        </a:spcBef>
        <a:buFont typeface="Arial"/>
        <a:buNone/>
        <a:defRPr sz="1200" b="0" i="0" kern="1200">
          <a:solidFill>
            <a:schemeClr val="tx1"/>
          </a:solidFill>
          <a:latin typeface="Calibri Light"/>
          <a:ea typeface="+mn-ea"/>
          <a:cs typeface="Calibri Light"/>
        </a:defRPr>
      </a:lvl4pPr>
      <a:lvl5pPr marL="1828800" indent="0" algn="l" defTabSz="457200" rtl="0" eaLnBrk="1" latinLnBrk="0" hangingPunct="1">
        <a:lnSpc>
          <a:spcPct val="100000"/>
        </a:lnSpc>
        <a:spcBef>
          <a:spcPts val="1632"/>
        </a:spcBef>
        <a:buFont typeface="Arial"/>
        <a:buNone/>
        <a:defRPr sz="1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aasha.cowey@nhs.net" TargetMode="External"/><Relationship Id="rId2" Type="http://schemas.openxmlformats.org/officeDocument/2006/relationships/hyperlink" Target="https://jointheconversation.scwcsu.nhs.uk/digital-academy-future-vision" TargetMode="External"/><Relationship Id="rId1" Type="http://schemas.openxmlformats.org/officeDocument/2006/relationships/slideLayout" Target="../slideLayouts/slideLayout3.xml"/><Relationship Id="rId4" Type="http://schemas.openxmlformats.org/officeDocument/2006/relationships/hyperlink" Target="mailto:david.farrell@hee.nhs.u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hyperlink" Target="mailto:david.farrell@hee.nhs.uk"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0990" y="1077393"/>
            <a:ext cx="6647644" cy="1997155"/>
          </a:xfrm>
          <a:prstGeom prst="rect">
            <a:avLst/>
          </a:prstGeom>
        </p:spPr>
        <p:txBody>
          <a:bodyPr vert="horz" wrap="square" lIns="0" tIns="0" rIns="0" bIns="514800" rtlCol="0" anchor="t" anchorCtr="0">
            <a:spAutoFit/>
          </a:bodyPr>
          <a:lstStyle>
            <a:lvl1pPr marL="0" algn="l" defTabSz="457200" rtl="0" eaLnBrk="1" latinLnBrk="0" hangingPunct="1">
              <a:lnSpc>
                <a:spcPct val="100000"/>
              </a:lnSpc>
              <a:spcBef>
                <a:spcPts val="2800"/>
              </a:spcBef>
              <a:spcAft>
                <a:spcPts val="0"/>
              </a:spcAft>
              <a:buFontTx/>
              <a:buNone/>
              <a:defRPr sz="3200" b="0" i="0" kern="1200" spc="0" baseline="0">
                <a:solidFill>
                  <a:schemeClr val="bg1"/>
                </a:solidFill>
                <a:latin typeface="Calibri"/>
                <a:ea typeface="+mj-ea"/>
                <a:cs typeface="Calibri"/>
              </a:defRPr>
            </a:lvl1pPr>
          </a:lstStyle>
          <a:p>
            <a:r>
              <a:rPr lang="en-GB" b="1" dirty="0" smtClean="0">
                <a:solidFill>
                  <a:schemeClr val="tx1"/>
                </a:solidFill>
              </a:rPr>
              <a:t>Future vision for the expansion of the Digital Academy: A focus on people and lifelong learning</a:t>
            </a:r>
            <a:endParaRPr lang="en-US" dirty="0">
              <a:solidFill>
                <a:schemeClr val="tx1"/>
              </a:solidFill>
            </a:endParaRPr>
          </a:p>
        </p:txBody>
      </p:sp>
      <p:sp>
        <p:nvSpPr>
          <p:cNvPr id="4" name="Subtitle 2"/>
          <p:cNvSpPr txBox="1">
            <a:spLocks/>
          </p:cNvSpPr>
          <p:nvPr/>
        </p:nvSpPr>
        <p:spPr>
          <a:xfrm>
            <a:off x="125987" y="2931144"/>
            <a:ext cx="6037306" cy="2212356"/>
          </a:xfrm>
          <a:prstGeom prst="rect">
            <a:avLst/>
          </a:prstGeom>
        </p:spPr>
        <p:txBody>
          <a:bodyPr/>
          <a:lstStyle>
            <a:lvl1pPr marL="0" indent="0" algn="l" defTabSz="457200" rtl="0" eaLnBrk="1" latinLnBrk="0" hangingPunct="1">
              <a:lnSpc>
                <a:spcPct val="100000"/>
              </a:lnSpc>
              <a:spcBef>
                <a:spcPts val="1632"/>
              </a:spcBef>
              <a:buFont typeface="Arial"/>
              <a:buNone/>
              <a:defRPr sz="1800" b="0" i="0" kern="1200">
                <a:solidFill>
                  <a:schemeClr val="tx1"/>
                </a:solidFill>
                <a:latin typeface="Calibri Light"/>
                <a:ea typeface="+mn-ea"/>
                <a:cs typeface="Calibri Light"/>
              </a:defRPr>
            </a:lvl1pPr>
            <a:lvl2pPr marL="457200" indent="0" algn="l" defTabSz="457200" rtl="0" eaLnBrk="1" latinLnBrk="0" hangingPunct="1">
              <a:lnSpc>
                <a:spcPct val="100000"/>
              </a:lnSpc>
              <a:spcBef>
                <a:spcPts val="1632"/>
              </a:spcBef>
              <a:buFont typeface="Arial"/>
              <a:buNone/>
              <a:defRPr sz="1600" b="0" i="0" kern="1200">
                <a:solidFill>
                  <a:schemeClr val="tx1"/>
                </a:solidFill>
                <a:latin typeface="Calibri Light"/>
                <a:ea typeface="+mn-ea"/>
                <a:cs typeface="Calibri Light"/>
              </a:defRPr>
            </a:lvl2pPr>
            <a:lvl3pPr marL="914400" indent="0" algn="l" defTabSz="457200" rtl="0" eaLnBrk="1" latinLnBrk="0" hangingPunct="1">
              <a:lnSpc>
                <a:spcPct val="100000"/>
              </a:lnSpc>
              <a:spcBef>
                <a:spcPts val="1632"/>
              </a:spcBef>
              <a:buFont typeface="Arial"/>
              <a:buNone/>
              <a:defRPr sz="1400" b="0" i="0" kern="1200">
                <a:solidFill>
                  <a:schemeClr val="tx1"/>
                </a:solidFill>
                <a:latin typeface="Calibri Light"/>
                <a:ea typeface="+mn-ea"/>
                <a:cs typeface="Calibri Light"/>
              </a:defRPr>
            </a:lvl3pPr>
            <a:lvl4pPr marL="1371600" indent="0" algn="l" defTabSz="457200" rtl="0" eaLnBrk="1" latinLnBrk="0" hangingPunct="1">
              <a:lnSpc>
                <a:spcPct val="100000"/>
              </a:lnSpc>
              <a:spcBef>
                <a:spcPts val="1632"/>
              </a:spcBef>
              <a:buFont typeface="Arial"/>
              <a:buNone/>
              <a:defRPr sz="1200" b="0" i="0" kern="1200">
                <a:solidFill>
                  <a:schemeClr val="tx1"/>
                </a:solidFill>
                <a:latin typeface="Calibri Light"/>
                <a:ea typeface="+mn-ea"/>
                <a:cs typeface="Calibri Light"/>
              </a:defRPr>
            </a:lvl4pPr>
            <a:lvl5pPr marL="1828800" indent="0" algn="l" defTabSz="457200" rtl="0" eaLnBrk="1" latinLnBrk="0" hangingPunct="1">
              <a:lnSpc>
                <a:spcPct val="100000"/>
              </a:lnSpc>
              <a:spcBef>
                <a:spcPts val="1632"/>
              </a:spcBef>
              <a:buFont typeface="Arial"/>
              <a:buNone/>
              <a:defRPr sz="1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solidFill>
                  <a:schemeClr val="tx2"/>
                </a:solidFill>
              </a:rPr>
              <a:t>Digital Health Webinar, 26</a:t>
            </a:r>
            <a:r>
              <a:rPr lang="en-US" sz="2000" b="1" baseline="30000" dirty="0" smtClean="0">
                <a:solidFill>
                  <a:schemeClr val="tx2"/>
                </a:solidFill>
              </a:rPr>
              <a:t>th</a:t>
            </a:r>
            <a:r>
              <a:rPr lang="en-US" sz="2000" b="1" dirty="0" smtClean="0">
                <a:solidFill>
                  <a:schemeClr val="tx2"/>
                </a:solidFill>
              </a:rPr>
              <a:t> June 2020 </a:t>
            </a:r>
            <a:r>
              <a:rPr lang="en-US" sz="2000" dirty="0" smtClean="0">
                <a:solidFill>
                  <a:schemeClr val="tx2"/>
                </a:solidFill>
              </a:rPr>
              <a:t> with:</a:t>
            </a:r>
            <a:endParaRPr lang="en-US" sz="2000" b="1" dirty="0" smtClean="0">
              <a:solidFill>
                <a:schemeClr val="tx2"/>
              </a:solidFill>
            </a:endParaRPr>
          </a:p>
          <a:p>
            <a:r>
              <a:rPr lang="en-US" sz="2000" dirty="0" smtClean="0">
                <a:solidFill>
                  <a:schemeClr val="tx2"/>
                </a:solidFill>
              </a:rPr>
              <a:t>Health Education England</a:t>
            </a:r>
          </a:p>
          <a:p>
            <a:r>
              <a:rPr lang="en-US" sz="2000" dirty="0" smtClean="0">
                <a:solidFill>
                  <a:schemeClr val="tx2"/>
                </a:solidFill>
              </a:rPr>
              <a:t>Surrey &amp; Borders Partnership NHS Foundation Trust</a:t>
            </a:r>
          </a:p>
          <a:p>
            <a:r>
              <a:rPr lang="en-US" sz="2000" dirty="0" smtClean="0">
                <a:solidFill>
                  <a:schemeClr val="tx2"/>
                </a:solidFill>
              </a:rPr>
              <a:t>South, Central &amp; West CSU (commissioned by HEE)</a:t>
            </a:r>
          </a:p>
          <a:p>
            <a:pPr marL="342900" indent="-342900">
              <a:buFont typeface="Arial" panose="020B0604020202020204" pitchFamily="34" charset="0"/>
              <a:buChar char="•"/>
            </a:pPr>
            <a:endParaRPr lang="en-US" sz="2000"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801" y="152400"/>
            <a:ext cx="3143942" cy="61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intranet.scwcsu.nhs.uk/resources/branding-and-templates/logos/40-scw-hummingbird-logo/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306286" cy="97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87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533" r="17508"/>
          <a:stretch/>
        </p:blipFill>
        <p:spPr bwMode="auto">
          <a:xfrm>
            <a:off x="2838203" y="962954"/>
            <a:ext cx="2268187" cy="354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GB" dirty="0" smtClean="0"/>
              <a:t>Are we missing some basics?</a:t>
            </a:r>
            <a:endParaRPr lang="en-GB" dirty="0"/>
          </a:p>
        </p:txBody>
      </p:sp>
      <p:sp>
        <p:nvSpPr>
          <p:cNvPr id="3" name="Content Placeholder 2"/>
          <p:cNvSpPr>
            <a:spLocks noGrp="1"/>
          </p:cNvSpPr>
          <p:nvPr>
            <p:ph idx="1"/>
          </p:nvPr>
        </p:nvSpPr>
        <p:spPr>
          <a:xfrm>
            <a:off x="5165766" y="684302"/>
            <a:ext cx="3835730" cy="3026024"/>
          </a:xfrm>
        </p:spPr>
        <p:txBody>
          <a:bodyPr/>
          <a:lstStyle/>
          <a:p>
            <a:r>
              <a:rPr lang="en-GB" dirty="0" smtClean="0"/>
              <a:t>Enable individuals to have equal opportunities and access to resources, as well as making informed choices about what to use. This may  include </a:t>
            </a:r>
            <a:r>
              <a:rPr lang="en-GB" b="1" dirty="0" smtClean="0"/>
              <a:t>signposting</a:t>
            </a:r>
            <a:r>
              <a:rPr lang="en-GB" dirty="0" smtClean="0"/>
              <a:t> </a:t>
            </a:r>
            <a:r>
              <a:rPr lang="en-GB" dirty="0" smtClean="0"/>
              <a:t>to a range of things including:</a:t>
            </a:r>
            <a:endParaRPr lang="en-GB" dirty="0"/>
          </a:p>
          <a:p>
            <a:pPr marL="285750" indent="-285750">
              <a:buFont typeface="Arial" panose="020B0604020202020204" pitchFamily="34" charset="0"/>
              <a:buChar char="•"/>
            </a:pPr>
            <a:r>
              <a:rPr lang="en-GB" dirty="0" smtClean="0"/>
              <a:t>Additional training</a:t>
            </a:r>
          </a:p>
          <a:p>
            <a:pPr marL="285750" indent="-285750">
              <a:buFont typeface="Arial" panose="020B0604020202020204" pitchFamily="34" charset="0"/>
              <a:buChar char="•"/>
            </a:pPr>
            <a:r>
              <a:rPr lang="en-GB" dirty="0" smtClean="0"/>
              <a:t>Formal education</a:t>
            </a:r>
          </a:p>
          <a:p>
            <a:pPr marL="285750" indent="-285750">
              <a:buFont typeface="Arial" panose="020B0604020202020204" pitchFamily="34" charset="0"/>
              <a:buChar char="•"/>
            </a:pPr>
            <a:r>
              <a:rPr lang="en-GB" dirty="0" smtClean="0"/>
              <a:t>Mentorship &amp; networks</a:t>
            </a:r>
            <a:endParaRPr lang="en-GB" dirty="0" smtClean="0"/>
          </a:p>
          <a:p>
            <a:pPr marL="285750" indent="-285750">
              <a:buFont typeface="Arial" panose="020B0604020202020204" pitchFamily="34" charset="0"/>
              <a:buChar char="•"/>
            </a:pPr>
            <a:r>
              <a:rPr lang="en-GB" dirty="0" smtClean="0"/>
              <a:t>Professional Registration</a:t>
            </a:r>
          </a:p>
          <a:p>
            <a:pPr marL="285750" indent="-285750">
              <a:buFont typeface="Arial" panose="020B0604020202020204" pitchFamily="34" charset="0"/>
              <a:buChar char="•"/>
            </a:pPr>
            <a:r>
              <a:rPr lang="en-GB" dirty="0" smtClean="0"/>
              <a:t>Career </a:t>
            </a:r>
            <a:r>
              <a:rPr lang="en-GB" dirty="0" smtClean="0"/>
              <a:t>Support</a:t>
            </a:r>
          </a:p>
        </p:txBody>
      </p:sp>
      <p:sp>
        <p:nvSpPr>
          <p:cNvPr id="5" name="Content Placeholder 2"/>
          <p:cNvSpPr txBox="1">
            <a:spLocks/>
          </p:cNvSpPr>
          <p:nvPr/>
        </p:nvSpPr>
        <p:spPr>
          <a:xfrm>
            <a:off x="83127" y="754501"/>
            <a:ext cx="3323053" cy="3508740"/>
          </a:xfrm>
          <a:prstGeom prst="rect">
            <a:avLst/>
          </a:prstGeom>
        </p:spPr>
        <p:txBody>
          <a:bodyPr vert="horz" wrap="square" lIns="0" tIns="45720" rIns="0" bIns="1965600" rtlCol="0">
            <a:noAutofit/>
          </a:bodyPr>
          <a:lstStyle>
            <a:lvl1pPr marL="0" indent="0" algn="l" defTabSz="457200" rtl="0" eaLnBrk="1" latinLnBrk="0" hangingPunct="1">
              <a:lnSpc>
                <a:spcPct val="100000"/>
              </a:lnSpc>
              <a:spcBef>
                <a:spcPts val="1632"/>
              </a:spcBef>
              <a:buFont typeface="Arial"/>
              <a:buNone/>
              <a:defRPr sz="1800" b="0" i="0" kern="1200">
                <a:solidFill>
                  <a:schemeClr val="tx1"/>
                </a:solidFill>
                <a:latin typeface="Calibri Light"/>
                <a:ea typeface="+mn-ea"/>
                <a:cs typeface="Calibri Light"/>
              </a:defRPr>
            </a:lvl1pPr>
            <a:lvl2pPr marL="457200" indent="0" algn="l" defTabSz="457200" rtl="0" eaLnBrk="1" latinLnBrk="0" hangingPunct="1">
              <a:lnSpc>
                <a:spcPct val="100000"/>
              </a:lnSpc>
              <a:spcBef>
                <a:spcPts val="1632"/>
              </a:spcBef>
              <a:buFont typeface="Arial"/>
              <a:buNone/>
              <a:defRPr sz="1600" b="0" i="0" kern="1200">
                <a:solidFill>
                  <a:schemeClr val="tx1"/>
                </a:solidFill>
                <a:latin typeface="Calibri Light"/>
                <a:ea typeface="+mn-ea"/>
                <a:cs typeface="Calibri Light"/>
              </a:defRPr>
            </a:lvl2pPr>
            <a:lvl3pPr marL="914400" indent="0" algn="l" defTabSz="457200" rtl="0" eaLnBrk="1" latinLnBrk="0" hangingPunct="1">
              <a:lnSpc>
                <a:spcPct val="100000"/>
              </a:lnSpc>
              <a:spcBef>
                <a:spcPts val="1632"/>
              </a:spcBef>
              <a:buFont typeface="Arial"/>
              <a:buNone/>
              <a:defRPr sz="1400" b="0" i="0" kern="1200">
                <a:solidFill>
                  <a:schemeClr val="tx1"/>
                </a:solidFill>
                <a:latin typeface="Calibri Light"/>
                <a:ea typeface="+mn-ea"/>
                <a:cs typeface="Calibri Light"/>
              </a:defRPr>
            </a:lvl3pPr>
            <a:lvl4pPr marL="1371600" indent="0" algn="l" defTabSz="457200" rtl="0" eaLnBrk="1" latinLnBrk="0" hangingPunct="1">
              <a:lnSpc>
                <a:spcPct val="100000"/>
              </a:lnSpc>
              <a:spcBef>
                <a:spcPts val="1632"/>
              </a:spcBef>
              <a:buFont typeface="Arial"/>
              <a:buNone/>
              <a:defRPr sz="1200" b="0" i="0" kern="1200">
                <a:solidFill>
                  <a:schemeClr val="tx1"/>
                </a:solidFill>
                <a:latin typeface="Calibri Light"/>
                <a:ea typeface="+mn-ea"/>
                <a:cs typeface="Calibri Light"/>
              </a:defRPr>
            </a:lvl4pPr>
            <a:lvl5pPr marL="1828800" indent="0" algn="l" defTabSz="457200" rtl="0" eaLnBrk="1" latinLnBrk="0" hangingPunct="1">
              <a:lnSpc>
                <a:spcPct val="100000"/>
              </a:lnSpc>
              <a:spcBef>
                <a:spcPts val="1632"/>
              </a:spcBef>
              <a:buFont typeface="Arial"/>
              <a:buNone/>
              <a:defRPr sz="1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Enable individuals to have access to some basic training across digital, data and technology with an   </a:t>
            </a:r>
            <a:r>
              <a:rPr lang="en-GB" b="1" dirty="0" smtClean="0"/>
              <a:t>Online Foundation Certificate</a:t>
            </a:r>
          </a:p>
          <a:p>
            <a:pPr marL="285750" indent="-285750">
              <a:buFont typeface="Arial" panose="020B0604020202020204" pitchFamily="34" charset="0"/>
              <a:buChar char="•"/>
            </a:pPr>
            <a:r>
              <a:rPr lang="en-GB" dirty="0" smtClean="0"/>
              <a:t>Open access</a:t>
            </a:r>
          </a:p>
          <a:p>
            <a:pPr marL="285750" indent="-285750">
              <a:buFont typeface="Arial" panose="020B0604020202020204" pitchFamily="34" charset="0"/>
              <a:buChar char="•"/>
            </a:pPr>
            <a:r>
              <a:rPr lang="en-GB" dirty="0" smtClean="0"/>
              <a:t>Cover key areas</a:t>
            </a:r>
          </a:p>
          <a:p>
            <a:pPr marL="285750" indent="-285750">
              <a:buFont typeface="Arial" panose="020B0604020202020204" pitchFamily="34" charset="0"/>
              <a:buChar char="•"/>
            </a:pPr>
            <a:r>
              <a:rPr lang="en-GB" dirty="0" smtClean="0"/>
              <a:t>Use storytelling</a:t>
            </a:r>
          </a:p>
          <a:p>
            <a:pPr marL="285750" indent="-285750">
              <a:buFont typeface="Arial" panose="020B0604020202020204" pitchFamily="34" charset="0"/>
              <a:buChar char="•"/>
            </a:pPr>
            <a:r>
              <a:rPr lang="en-GB" dirty="0" smtClean="0"/>
              <a:t>Reduce silos: increase basic knowledge of other teams</a:t>
            </a:r>
          </a:p>
          <a:p>
            <a:pPr marL="285750" indent="-285750">
              <a:buFont typeface="Arial" panose="020B0604020202020204" pitchFamily="34" charset="0"/>
              <a:buChar char="•"/>
            </a:pPr>
            <a:r>
              <a:rPr lang="en-GB" dirty="0" smtClean="0"/>
              <a:t>Expansion to practitioner?</a:t>
            </a:r>
          </a:p>
        </p:txBody>
      </p:sp>
    </p:spTree>
    <p:extLst>
      <p:ext uri="{BB962C8B-B14F-4D97-AF65-F5344CB8AC3E}">
        <p14:creationId xmlns:p14="http://schemas.microsoft.com/office/powerpoint/2010/main" val="208265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Expanding the Digital Change Leadership offering</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smtClean="0"/>
              <a:t>Traditionally this has been aimed at CIO/CCIO level</a:t>
            </a:r>
          </a:p>
          <a:p>
            <a:pPr marL="285750" indent="-285750">
              <a:buFont typeface="Arial" panose="020B0604020202020204" pitchFamily="34" charset="0"/>
              <a:buChar char="•"/>
            </a:pPr>
            <a:r>
              <a:rPr lang="en-GB" dirty="0" smtClean="0"/>
              <a:t>Recommission the current learning programme but consider a senior programme and an aspirant programme to enable focus</a:t>
            </a:r>
          </a:p>
          <a:p>
            <a:pPr marL="285750" indent="-285750">
              <a:buFont typeface="Arial" panose="020B0604020202020204" pitchFamily="34" charset="0"/>
              <a:buChar char="•"/>
            </a:pPr>
            <a:r>
              <a:rPr lang="en-GB" dirty="0" smtClean="0"/>
              <a:t>Over time enable individuals to pick different levels of modules based on their needs in specific areas</a:t>
            </a:r>
          </a:p>
          <a:p>
            <a:pPr marL="285750" indent="-285750">
              <a:buFont typeface="Arial" panose="020B0604020202020204" pitchFamily="34" charset="0"/>
              <a:buChar char="•"/>
            </a:pPr>
            <a:r>
              <a:rPr lang="en-GB" dirty="0" smtClean="0"/>
              <a:t>Continue to work with high quality academic providers – but maybe more options</a:t>
            </a:r>
          </a:p>
          <a:p>
            <a:pPr marL="285750" indent="-285750">
              <a:buFont typeface="Arial" panose="020B0604020202020204" pitchFamily="34" charset="0"/>
              <a:buChar char="•"/>
            </a:pPr>
            <a:r>
              <a:rPr lang="en-GB" dirty="0" smtClean="0"/>
              <a:t>We need to understand alignment to entry level better: graduates and school leavers – and how can they benefit from the learning programmes?</a:t>
            </a:r>
            <a:endParaRPr lang="en-GB" dirty="0"/>
          </a:p>
        </p:txBody>
      </p:sp>
    </p:spTree>
    <p:extLst>
      <p:ext uri="{BB962C8B-B14F-4D97-AF65-F5344CB8AC3E}">
        <p14:creationId xmlns:p14="http://schemas.microsoft.com/office/powerpoint/2010/main" val="405710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Development of Specialist Academies</a:t>
            </a:r>
            <a:endParaRPr lang="en-GB" dirty="0"/>
          </a:p>
        </p:txBody>
      </p:sp>
      <p:sp>
        <p:nvSpPr>
          <p:cNvPr id="3" name="Content Placeholder 2"/>
          <p:cNvSpPr>
            <a:spLocks noGrp="1"/>
          </p:cNvSpPr>
          <p:nvPr>
            <p:ph idx="1"/>
          </p:nvPr>
        </p:nvSpPr>
        <p:spPr/>
        <p:txBody>
          <a:bodyPr/>
          <a:lstStyle/>
          <a:p>
            <a:pPr marL="0" lvl="1"/>
            <a:r>
              <a:rPr lang="en-GB" dirty="0" smtClean="0"/>
              <a:t>The content from the Digital Change Leadership learning materials should be sharable</a:t>
            </a:r>
            <a:r>
              <a:rPr lang="en-GB" dirty="0"/>
              <a:t>, accessible and reusable wherever possible. </a:t>
            </a:r>
            <a:endParaRPr lang="en-GB" dirty="0" smtClean="0"/>
          </a:p>
          <a:p>
            <a:pPr marL="0" lvl="1"/>
            <a:r>
              <a:rPr lang="en-GB" dirty="0" smtClean="0"/>
              <a:t>Specialist academies could focus on the needs of particular groups – where they may need something a bit more specific. This could include:</a:t>
            </a:r>
          </a:p>
          <a:p>
            <a:pPr marL="285750" lvl="1" indent="-285750">
              <a:buFont typeface="Arial" panose="020B0604020202020204" pitchFamily="34" charset="0"/>
              <a:buChar char="•"/>
            </a:pPr>
            <a:r>
              <a:rPr lang="en-GB" dirty="0" smtClean="0"/>
              <a:t>More specialised roles e.g. analysts or library &amp; knowledge professionals</a:t>
            </a:r>
          </a:p>
          <a:p>
            <a:pPr marL="285750" lvl="1" indent="-285750">
              <a:buFont typeface="Arial" panose="020B0604020202020204" pitchFamily="34" charset="0"/>
              <a:buChar char="•"/>
            </a:pPr>
            <a:r>
              <a:rPr lang="en-GB" dirty="0" smtClean="0"/>
              <a:t>The needs specific clinical roles may have</a:t>
            </a:r>
          </a:p>
          <a:p>
            <a:pPr marL="285750" lvl="1" indent="-285750">
              <a:buFont typeface="Arial" panose="020B0604020202020204" pitchFamily="34" charset="0"/>
              <a:buChar char="•"/>
            </a:pPr>
            <a:r>
              <a:rPr lang="en-GB" dirty="0" smtClean="0"/>
              <a:t>Currently exploring the use case for social care roles</a:t>
            </a:r>
          </a:p>
          <a:p>
            <a:pPr marL="0" lvl="1"/>
            <a:r>
              <a:rPr lang="en-GB" dirty="0" smtClean="0"/>
              <a:t>Should follow the same approaches i.e. blended learning, build your own. </a:t>
            </a:r>
          </a:p>
        </p:txBody>
      </p:sp>
    </p:spTree>
    <p:extLst>
      <p:ext uri="{BB962C8B-B14F-4D97-AF65-F5344CB8AC3E}">
        <p14:creationId xmlns:p14="http://schemas.microsoft.com/office/powerpoint/2010/main" val="64604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we prioritise learning content?</a:t>
            </a:r>
            <a:endParaRPr lang="en-GB" dirty="0"/>
          </a:p>
        </p:txBody>
      </p:sp>
      <p:sp>
        <p:nvSpPr>
          <p:cNvPr id="3" name="Content Placeholder 2"/>
          <p:cNvSpPr>
            <a:spLocks noGrp="1"/>
          </p:cNvSpPr>
          <p:nvPr>
            <p:ph idx="1"/>
          </p:nvPr>
        </p:nvSpPr>
        <p:spPr>
          <a:xfrm>
            <a:off x="1419170" y="793461"/>
            <a:ext cx="7426426" cy="3490934"/>
          </a:xfrm>
        </p:spPr>
        <p:txBody>
          <a:bodyPr/>
          <a:lstStyle/>
          <a:p>
            <a:r>
              <a:rPr lang="en-GB" dirty="0" smtClean="0"/>
              <a:t>Validate it </a:t>
            </a:r>
            <a:r>
              <a:rPr lang="en-GB" dirty="0"/>
              <a:t>is what the workforce want and this should include understanding what existing participants have found the most useful to embed organisational change so far. </a:t>
            </a:r>
            <a:endParaRPr lang="en-GB" dirty="0" smtClean="0"/>
          </a:p>
          <a:p>
            <a:endParaRPr lang="en-GB" dirty="0" smtClean="0"/>
          </a:p>
          <a:p>
            <a:r>
              <a:rPr lang="en-GB" dirty="0" smtClean="0"/>
              <a:t>Ensure content can use </a:t>
            </a:r>
            <a:r>
              <a:rPr lang="en-GB" dirty="0"/>
              <a:t>powerful </a:t>
            </a:r>
            <a:r>
              <a:rPr lang="en-GB" dirty="0" smtClean="0"/>
              <a:t>storytelling </a:t>
            </a:r>
            <a:r>
              <a:rPr lang="en-GB" dirty="0"/>
              <a:t>and case studies to truly get across the impact digital, data and technology can have on frontline health </a:t>
            </a:r>
            <a:r>
              <a:rPr lang="en-GB" dirty="0" smtClean="0"/>
              <a:t>and </a:t>
            </a:r>
            <a:r>
              <a:rPr lang="en-GB" dirty="0"/>
              <a:t>care. </a:t>
            </a:r>
            <a:endParaRPr lang="en-GB" dirty="0" smtClean="0"/>
          </a:p>
          <a:p>
            <a:endParaRPr lang="en-GB" dirty="0" smtClean="0"/>
          </a:p>
          <a:p>
            <a:r>
              <a:rPr lang="en-GB" dirty="0" smtClean="0"/>
              <a:t>Alignment to national </a:t>
            </a:r>
            <a:r>
              <a:rPr lang="en-GB" dirty="0"/>
              <a:t>policy where possible so the workforce are equipped with the relevant skills and knowledge for the current challenges. </a:t>
            </a:r>
            <a:endParaRPr lang="en-GB" dirty="0" smtClean="0"/>
          </a:p>
          <a:p>
            <a:endParaRPr lang="en-GB" dirty="0"/>
          </a:p>
          <a:p>
            <a:endParaRPr lang="en-GB" dirty="0"/>
          </a:p>
        </p:txBody>
      </p:sp>
      <p:pic>
        <p:nvPicPr>
          <p:cNvPr id="5122" name="Picture 2" descr="Icon Blue 0003 Ambul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93" y="2130205"/>
            <a:ext cx="1016110" cy="10161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con Blue 0032 I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793461"/>
            <a:ext cx="938852" cy="9388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con Blue 0044 Docu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856" y="3379406"/>
            <a:ext cx="929911" cy="929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80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7800" y="136279"/>
            <a:ext cx="8667794" cy="523220"/>
          </a:xfrm>
        </p:spPr>
        <p:txBody>
          <a:bodyPr>
            <a:normAutofit fontScale="90000"/>
          </a:bodyPr>
          <a:lstStyle/>
          <a:p>
            <a:pPr lvl="0"/>
            <a:r>
              <a:rPr lang="en-GB" dirty="0" smtClean="0"/>
              <a:t>A future vision (within the wider landscape)</a:t>
            </a:r>
            <a:endParaRPr lang="en-GB" i="1"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24" y="838612"/>
            <a:ext cx="5898499" cy="416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621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Diversity &amp; Inclusion</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45" y="1099009"/>
            <a:ext cx="7013842" cy="305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23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we want to achieve from further engagement?</a:t>
            </a:r>
            <a:endParaRPr lang="en-GB" dirty="0"/>
          </a:p>
        </p:txBody>
      </p:sp>
      <p:sp>
        <p:nvSpPr>
          <p:cNvPr id="3" name="Content Placeholder 2"/>
          <p:cNvSpPr>
            <a:spLocks noGrp="1"/>
          </p:cNvSpPr>
          <p:nvPr>
            <p:ph idx="1"/>
          </p:nvPr>
        </p:nvSpPr>
        <p:spPr/>
        <p:txBody>
          <a:bodyPr/>
          <a:lstStyle/>
          <a:p>
            <a:pPr marL="342900" lvl="0" indent="-342900">
              <a:buAutoNum type="arabicPeriod"/>
            </a:pPr>
            <a:r>
              <a:rPr lang="en-GB" dirty="0" smtClean="0"/>
              <a:t>Consultation </a:t>
            </a:r>
            <a:r>
              <a:rPr lang="en-GB" dirty="0"/>
              <a:t>with the </a:t>
            </a:r>
            <a:r>
              <a:rPr lang="en-GB" dirty="0" smtClean="0"/>
              <a:t>digital, data &amp; technology workforce </a:t>
            </a:r>
            <a:r>
              <a:rPr lang="en-GB" dirty="0"/>
              <a:t>to confirm that this vision is what they want, </a:t>
            </a:r>
            <a:r>
              <a:rPr lang="en-GB" dirty="0" smtClean="0"/>
              <a:t>any gaps and missed opportunities, and </a:t>
            </a:r>
            <a:r>
              <a:rPr lang="en-GB" dirty="0"/>
              <a:t>subsequent refining of the vision. </a:t>
            </a:r>
          </a:p>
          <a:p>
            <a:pPr marL="342900" lvl="0" indent="-342900">
              <a:buAutoNum type="arabicPeriod"/>
            </a:pPr>
            <a:r>
              <a:rPr lang="en-GB" dirty="0" smtClean="0"/>
              <a:t>Targeted </a:t>
            </a:r>
            <a:r>
              <a:rPr lang="en-GB" dirty="0"/>
              <a:t>stakeholder engagement to </a:t>
            </a:r>
            <a:r>
              <a:rPr lang="en-GB" dirty="0" smtClean="0"/>
              <a:t>explore and strengthen collaborations with others including </a:t>
            </a:r>
            <a:r>
              <a:rPr lang="en-GB" dirty="0"/>
              <a:t>social care, </a:t>
            </a:r>
            <a:r>
              <a:rPr lang="en-GB" dirty="0" smtClean="0"/>
              <a:t>regional teams and regional talent boards, graduate schemes, informatics </a:t>
            </a:r>
            <a:r>
              <a:rPr lang="en-GB" dirty="0"/>
              <a:t>skill development networks, the four nations, academia and professional bodies. </a:t>
            </a:r>
            <a:r>
              <a:rPr lang="en-GB" dirty="0" smtClean="0"/>
              <a:t>This should include exploration around accreditation </a:t>
            </a:r>
            <a:r>
              <a:rPr lang="en-GB" dirty="0"/>
              <a:t>and </a:t>
            </a:r>
            <a:r>
              <a:rPr lang="en-GB" dirty="0" smtClean="0"/>
              <a:t>branding.</a:t>
            </a:r>
          </a:p>
          <a:p>
            <a:pPr marL="342900" lvl="0" indent="-342900">
              <a:buAutoNum type="arabicPeriod"/>
            </a:pPr>
            <a:r>
              <a:rPr lang="en-GB" dirty="0" smtClean="0"/>
              <a:t>Projects to explore key areas including mentoring, diversity &amp; inclusion, case study development.</a:t>
            </a:r>
          </a:p>
          <a:p>
            <a:pPr marL="342900" lvl="0" indent="-342900">
              <a:buAutoNum type="arabicPeriod"/>
            </a:pPr>
            <a:r>
              <a:rPr lang="en-GB" dirty="0" smtClean="0"/>
              <a:t>Development </a:t>
            </a:r>
            <a:r>
              <a:rPr lang="en-GB" dirty="0"/>
              <a:t>of an implementation plan co-produced with key stakeholders including previous and future participants of key learning programmes. This implementation plan should provide medium and long term recommendations</a:t>
            </a:r>
            <a:r>
              <a:rPr lang="en-GB" dirty="0" smtClean="0"/>
              <a:t>.</a:t>
            </a:r>
          </a:p>
        </p:txBody>
      </p:sp>
    </p:spTree>
    <p:extLst>
      <p:ext uri="{BB962C8B-B14F-4D97-AF65-F5344CB8AC3E}">
        <p14:creationId xmlns:p14="http://schemas.microsoft.com/office/powerpoint/2010/main" val="255969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to engage and contact details</a:t>
            </a:r>
            <a:endParaRPr lang="en-GB" dirty="0"/>
          </a:p>
        </p:txBody>
      </p:sp>
      <p:sp>
        <p:nvSpPr>
          <p:cNvPr id="3" name="Content Placeholder 2"/>
          <p:cNvSpPr>
            <a:spLocks noGrp="1"/>
          </p:cNvSpPr>
          <p:nvPr>
            <p:ph idx="1"/>
          </p:nvPr>
        </p:nvSpPr>
        <p:spPr/>
        <p:txBody>
          <a:bodyPr/>
          <a:lstStyle/>
          <a:p>
            <a:r>
              <a:rPr lang="en-GB" dirty="0" smtClean="0"/>
              <a:t>Please visit the engagement platform to download the vision documents and give </a:t>
            </a:r>
            <a:r>
              <a:rPr lang="en-GB" dirty="0" smtClean="0"/>
              <a:t>us your feedback:</a:t>
            </a:r>
            <a:endParaRPr lang="en-GB" dirty="0" smtClean="0"/>
          </a:p>
          <a:p>
            <a:r>
              <a:rPr lang="en-GB" u="sng" dirty="0" smtClean="0">
                <a:hlinkClick r:id="rId2"/>
              </a:rPr>
              <a:t>https</a:t>
            </a:r>
            <a:r>
              <a:rPr lang="en-GB" u="sng" dirty="0">
                <a:hlinkClick r:id="rId2"/>
              </a:rPr>
              <a:t>://jointheconversation.scwcsu.nhs.uk/digital-academy-future-vision</a:t>
            </a:r>
            <a:endParaRPr lang="en-GB" dirty="0"/>
          </a:p>
          <a:p>
            <a:endParaRPr lang="en-GB" b="1" u="sng" dirty="0" smtClean="0"/>
          </a:p>
          <a:p>
            <a:r>
              <a:rPr lang="en-GB" b="1" u="sng" dirty="0" smtClean="0"/>
              <a:t>Contact</a:t>
            </a:r>
            <a:endParaRPr lang="en-GB" b="1" u="sng" dirty="0"/>
          </a:p>
          <a:p>
            <a:r>
              <a:rPr lang="en-GB" dirty="0" smtClean="0"/>
              <a:t>For </a:t>
            </a:r>
            <a:r>
              <a:rPr lang="en-GB" dirty="0" smtClean="0"/>
              <a:t>future vision work: </a:t>
            </a:r>
            <a:r>
              <a:rPr lang="en-GB" dirty="0" smtClean="0">
                <a:hlinkClick r:id="rId3"/>
              </a:rPr>
              <a:t>aasha.cowey@nhs.net</a:t>
            </a:r>
            <a:endParaRPr lang="en-GB" dirty="0" smtClean="0"/>
          </a:p>
          <a:p>
            <a:r>
              <a:rPr lang="en-GB" dirty="0" smtClean="0"/>
              <a:t>For current </a:t>
            </a:r>
            <a:r>
              <a:rPr lang="en-GB" dirty="0" err="1" smtClean="0"/>
              <a:t>reprocurement</a:t>
            </a:r>
            <a:r>
              <a:rPr lang="en-GB" dirty="0" smtClean="0"/>
              <a:t>: </a:t>
            </a:r>
            <a:r>
              <a:rPr lang="en-GB" u="sng" dirty="0" smtClean="0">
                <a:hlinkClick r:id="rId4"/>
              </a:rPr>
              <a:t>david.farrell@hee.nhs.uk</a:t>
            </a:r>
            <a:endParaRPr lang="en-GB" dirty="0" smtClean="0"/>
          </a:p>
          <a:p>
            <a:endParaRPr lang="en-GB" dirty="0" smtClean="0"/>
          </a:p>
        </p:txBody>
      </p:sp>
    </p:spTree>
    <p:extLst>
      <p:ext uri="{BB962C8B-B14F-4D97-AF65-F5344CB8AC3E}">
        <p14:creationId xmlns:p14="http://schemas.microsoft.com/office/powerpoint/2010/main" val="211451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smtClean="0"/>
              <a:t>www.scwcsu.nhs.uk </a:t>
            </a:r>
            <a:endParaRPr lang="en-US" dirty="0"/>
          </a:p>
        </p:txBody>
      </p:sp>
    </p:spTree>
    <p:extLst>
      <p:ext uri="{BB962C8B-B14F-4D97-AF65-F5344CB8AC3E}">
        <p14:creationId xmlns:p14="http://schemas.microsoft.com/office/powerpoint/2010/main" val="282398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Meet the presenters &amp; </a:t>
            </a:r>
            <a:r>
              <a:rPr lang="en-GB" dirty="0" err="1" smtClean="0"/>
              <a:t>panelists</a:t>
            </a:r>
            <a:r>
              <a:rPr lang="en-GB" dirty="0" smtClean="0"/>
              <a:t>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6" y="793344"/>
            <a:ext cx="1015119" cy="1432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332034" y="1703082"/>
            <a:ext cx="1775334" cy="523220"/>
          </a:xfrm>
          <a:prstGeom prst="rect">
            <a:avLst/>
          </a:prstGeom>
        </p:spPr>
        <p:txBody>
          <a:bodyPr wrap="square">
            <a:spAutoFit/>
          </a:bodyPr>
          <a:lstStyle/>
          <a:p>
            <a:r>
              <a:rPr lang="en-GB" sz="1400" b="1" dirty="0"/>
              <a:t>Melissa </a:t>
            </a:r>
            <a:r>
              <a:rPr lang="en-GB" sz="1400" b="1" dirty="0" smtClean="0"/>
              <a:t>Andison </a:t>
            </a:r>
            <a:r>
              <a:rPr lang="en-GB" sz="1400" dirty="0"/>
              <a:t>Associate </a:t>
            </a:r>
            <a:r>
              <a:rPr lang="en-GB" sz="1400" dirty="0" smtClean="0"/>
              <a:t>CCIO, SABP</a:t>
            </a:r>
            <a:endParaRPr lang="en-GB" sz="1400" dirty="0"/>
          </a:p>
        </p:txBody>
      </p:sp>
      <p:sp>
        <p:nvSpPr>
          <p:cNvPr id="11" name="Rectangle 10"/>
          <p:cNvSpPr/>
          <p:nvPr/>
        </p:nvSpPr>
        <p:spPr>
          <a:xfrm>
            <a:off x="1204290" y="1487638"/>
            <a:ext cx="1632831" cy="738664"/>
          </a:xfrm>
          <a:prstGeom prst="rect">
            <a:avLst/>
          </a:prstGeom>
        </p:spPr>
        <p:txBody>
          <a:bodyPr wrap="square">
            <a:spAutoFit/>
          </a:bodyPr>
          <a:lstStyle/>
          <a:p>
            <a:r>
              <a:rPr lang="en-GB" sz="1400" b="1" dirty="0" smtClean="0"/>
              <a:t>Aasha Cowey</a:t>
            </a:r>
          </a:p>
          <a:p>
            <a:r>
              <a:rPr lang="en-GB" sz="1400" dirty="0" smtClean="0"/>
              <a:t>Programme </a:t>
            </a:r>
            <a:r>
              <a:rPr lang="en-GB" sz="1400" dirty="0" smtClean="0"/>
              <a:t>Manager, SCW</a:t>
            </a:r>
            <a:endParaRPr lang="en-GB" sz="1400" dirty="0"/>
          </a:p>
        </p:txBody>
      </p:sp>
      <p:sp>
        <p:nvSpPr>
          <p:cNvPr id="12" name="Rectangle 11"/>
          <p:cNvSpPr/>
          <p:nvPr/>
        </p:nvSpPr>
        <p:spPr>
          <a:xfrm>
            <a:off x="1204290" y="3532372"/>
            <a:ext cx="1755128" cy="954107"/>
          </a:xfrm>
          <a:prstGeom prst="rect">
            <a:avLst/>
          </a:prstGeom>
        </p:spPr>
        <p:txBody>
          <a:bodyPr wrap="square">
            <a:spAutoFit/>
          </a:bodyPr>
          <a:lstStyle/>
          <a:p>
            <a:r>
              <a:rPr lang="en-GB" sz="1400" b="1" dirty="0" smtClean="0"/>
              <a:t>Doug Stewart</a:t>
            </a:r>
          </a:p>
          <a:p>
            <a:r>
              <a:rPr lang="en-GB" sz="1400" dirty="0" smtClean="0"/>
              <a:t>Director of Digital Health &amp; </a:t>
            </a:r>
            <a:r>
              <a:rPr lang="en-GB" sz="1400" dirty="0"/>
              <a:t>CCIO, SABP</a:t>
            </a:r>
          </a:p>
          <a:p>
            <a:endParaRPr lang="en-GB" sz="1400" dirty="0"/>
          </a:p>
        </p:txBody>
      </p:sp>
      <p:sp>
        <p:nvSpPr>
          <p:cNvPr id="13" name="Rectangle 12"/>
          <p:cNvSpPr/>
          <p:nvPr/>
        </p:nvSpPr>
        <p:spPr>
          <a:xfrm>
            <a:off x="4474537" y="3747815"/>
            <a:ext cx="1632831" cy="738664"/>
          </a:xfrm>
          <a:prstGeom prst="rect">
            <a:avLst/>
          </a:prstGeom>
        </p:spPr>
        <p:txBody>
          <a:bodyPr wrap="square">
            <a:spAutoFit/>
          </a:bodyPr>
          <a:lstStyle/>
          <a:p>
            <a:r>
              <a:rPr lang="en-GB" sz="1400" b="1" dirty="0" smtClean="0"/>
              <a:t>Mike Cavaye</a:t>
            </a:r>
          </a:p>
          <a:p>
            <a:r>
              <a:rPr lang="en-GB" sz="1400" dirty="0" smtClean="0"/>
              <a:t>Deputy </a:t>
            </a:r>
            <a:r>
              <a:rPr lang="en-GB" sz="1400" dirty="0"/>
              <a:t>CIO, SABP</a:t>
            </a:r>
          </a:p>
          <a:p>
            <a:endParaRPr lang="en-GB" sz="1400" dirty="0"/>
          </a:p>
        </p:txBody>
      </p:sp>
      <p:sp>
        <p:nvSpPr>
          <p:cNvPr id="14" name="Rectangle 13"/>
          <p:cNvSpPr/>
          <p:nvPr/>
        </p:nvSpPr>
        <p:spPr>
          <a:xfrm>
            <a:off x="7245355" y="1487638"/>
            <a:ext cx="1632831" cy="738664"/>
          </a:xfrm>
          <a:prstGeom prst="rect">
            <a:avLst/>
          </a:prstGeom>
        </p:spPr>
        <p:txBody>
          <a:bodyPr wrap="square">
            <a:spAutoFit/>
          </a:bodyPr>
          <a:lstStyle/>
          <a:p>
            <a:r>
              <a:rPr lang="en-GB" sz="1400" b="1" dirty="0" smtClean="0"/>
              <a:t>David Farrell </a:t>
            </a:r>
          </a:p>
          <a:p>
            <a:r>
              <a:rPr lang="en-GB" sz="1400" dirty="0" smtClean="0"/>
              <a:t>Head of Digital </a:t>
            </a:r>
            <a:r>
              <a:rPr lang="en-GB" sz="1400" dirty="0" smtClean="0"/>
              <a:t>Readiness, HEE</a:t>
            </a:r>
            <a:endParaRPr lang="en-GB" sz="14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026" r="14026"/>
          <a:stretch/>
        </p:blipFill>
        <p:spPr bwMode="auto">
          <a:xfrm>
            <a:off x="3316915" y="809639"/>
            <a:ext cx="1015119" cy="143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25717"/>
          <a:stretch/>
        </p:blipFill>
        <p:spPr bwMode="auto">
          <a:xfrm>
            <a:off x="6230236" y="809639"/>
            <a:ext cx="1015119" cy="154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p:nvPr/>
        </p:nvPicPr>
        <p:blipFill rotWithShape="1">
          <a:blip r:embed="rId5"/>
          <a:srcRect l="38421" t="44083" r="46942" b="23965"/>
          <a:stretch/>
        </p:blipFill>
        <p:spPr bwMode="auto">
          <a:xfrm>
            <a:off x="3216071" y="2920951"/>
            <a:ext cx="1216805" cy="1410751"/>
          </a:xfrm>
          <a:prstGeom prst="rect">
            <a:avLst/>
          </a:prstGeom>
          <a:ln>
            <a:noFill/>
          </a:ln>
          <a:extLst>
            <a:ext uri="{53640926-AAD7-44D8-BBD7-CCE9431645EC}">
              <a14:shadowObscured xmlns:a14="http://schemas.microsoft.com/office/drawing/2010/main"/>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06" y="2920951"/>
            <a:ext cx="1112584" cy="141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27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History of the NHS Digital Academy</a:t>
            </a:r>
            <a:endParaRPr lang="en-GB" dirty="0"/>
          </a:p>
        </p:txBody>
      </p:sp>
      <p:sp>
        <p:nvSpPr>
          <p:cNvPr id="3" name="Rectangle 2"/>
          <p:cNvSpPr/>
          <p:nvPr/>
        </p:nvSpPr>
        <p:spPr>
          <a:xfrm>
            <a:off x="534390" y="4745372"/>
            <a:ext cx="7445828" cy="369332"/>
          </a:xfrm>
          <a:prstGeom prst="rect">
            <a:avLst/>
          </a:prstGeom>
        </p:spPr>
        <p:txBody>
          <a:bodyPr wrap="square">
            <a:spAutoFit/>
          </a:bodyPr>
          <a:lstStyle/>
          <a:p>
            <a:r>
              <a:rPr lang="en-GB" dirty="0" smtClean="0"/>
              <a:t>Any queries on the re-procurement to David Farrell: </a:t>
            </a:r>
            <a:r>
              <a:rPr lang="en-GB" u="sng" dirty="0">
                <a:hlinkClick r:id="rId2"/>
              </a:rPr>
              <a:t>david.farrell@hee.nhs.uk</a:t>
            </a:r>
            <a:endParaRPr lang="en-GB" dirty="0"/>
          </a:p>
        </p:txBody>
      </p:sp>
      <p:sp>
        <p:nvSpPr>
          <p:cNvPr id="5" name="Content Placeholder 4"/>
          <p:cNvSpPr>
            <a:spLocks noGrp="1"/>
          </p:cNvSpPr>
          <p:nvPr>
            <p:ph idx="1"/>
          </p:nvPr>
        </p:nvSpPr>
        <p:spPr>
          <a:xfrm>
            <a:off x="70922" y="807721"/>
            <a:ext cx="8667794" cy="3490934"/>
          </a:xfrm>
        </p:spPr>
        <p:txBody>
          <a:bodyPr/>
          <a:lstStyle/>
          <a:p>
            <a:pPr marL="285750" indent="-285750">
              <a:buFont typeface="Arial" panose="020B0604020202020204" pitchFamily="34" charset="0"/>
              <a:buChar char="•"/>
            </a:pPr>
            <a:r>
              <a:rPr lang="en-GB" sz="1600" dirty="0" smtClean="0"/>
              <a:t>Secretary </a:t>
            </a:r>
            <a:r>
              <a:rPr lang="en-GB" sz="1600" dirty="0"/>
              <a:t>of State commitment </a:t>
            </a:r>
            <a:r>
              <a:rPr lang="en-GB" sz="1600" dirty="0" smtClean="0"/>
              <a:t>following </a:t>
            </a:r>
            <a:r>
              <a:rPr lang="en-GB" sz="1600" dirty="0" err="1" smtClean="0"/>
              <a:t>Wachter</a:t>
            </a:r>
            <a:r>
              <a:rPr lang="en-GB" sz="1600" dirty="0" smtClean="0"/>
              <a:t> </a:t>
            </a:r>
            <a:r>
              <a:rPr lang="en-GB" sz="1600" dirty="0"/>
              <a:t>Review (2016), with the aim to support, nurture and develop digital </a:t>
            </a:r>
            <a:r>
              <a:rPr lang="en-GB" sz="1600" dirty="0" smtClean="0"/>
              <a:t>leaders.  </a:t>
            </a:r>
            <a:endParaRPr lang="en-GB" sz="1600" dirty="0" smtClean="0"/>
          </a:p>
          <a:p>
            <a:pPr marL="285750" indent="-285750">
              <a:buFont typeface="Arial" panose="020B0604020202020204" pitchFamily="34" charset="0"/>
              <a:buChar char="•"/>
            </a:pPr>
            <a:r>
              <a:rPr lang="en-GB" sz="1600" dirty="0" smtClean="0"/>
              <a:t>Imperial </a:t>
            </a:r>
            <a:r>
              <a:rPr lang="en-GB" sz="1600" dirty="0" smtClean="0"/>
              <a:t>College London (as lead, working with Edinburgh &amp; Harvard Universities) awarded contract following open procurement to deliver </a:t>
            </a:r>
            <a:r>
              <a:rPr lang="en-GB" sz="1600" b="1" dirty="0" smtClean="0"/>
              <a:t>Post </a:t>
            </a:r>
            <a:r>
              <a:rPr lang="en-GB" sz="1600" b="1" dirty="0"/>
              <a:t>Graduate Diploma for Digital Health </a:t>
            </a:r>
            <a:r>
              <a:rPr lang="en-GB" sz="1600" b="1" dirty="0" smtClean="0"/>
              <a:t>Leadership</a:t>
            </a:r>
            <a:r>
              <a:rPr lang="en-GB" sz="1600" dirty="0" smtClean="0"/>
              <a:t>. This </a:t>
            </a:r>
            <a:r>
              <a:rPr lang="en-GB" sz="1600" dirty="0"/>
              <a:t>learning programme forms what is essentially the NHS Digital Academy</a:t>
            </a:r>
            <a:r>
              <a:rPr lang="en-GB" sz="1600" dirty="0" smtClean="0"/>
              <a:t>. </a:t>
            </a:r>
            <a:endParaRPr lang="en-GB" sz="1600" dirty="0" smtClean="0"/>
          </a:p>
          <a:p>
            <a:pPr marL="285750" indent="-285750">
              <a:buFont typeface="Arial" panose="020B0604020202020204" pitchFamily="34" charset="0"/>
              <a:buChar char="•"/>
            </a:pPr>
            <a:r>
              <a:rPr lang="en-GB" sz="1600" dirty="0" smtClean="0"/>
              <a:t>Current contract</a:t>
            </a:r>
            <a:r>
              <a:rPr lang="en-GB" sz="1600" dirty="0"/>
              <a:t> </a:t>
            </a:r>
            <a:r>
              <a:rPr lang="en-GB" sz="1600" dirty="0" smtClean="0"/>
              <a:t>is</a:t>
            </a:r>
            <a:r>
              <a:rPr lang="en-GB" sz="1600" dirty="0" smtClean="0"/>
              <a:t> </a:t>
            </a:r>
            <a:r>
              <a:rPr lang="en-GB" sz="1600" dirty="0" smtClean="0"/>
              <a:t>300 delegates (3 cohorts of 100 people) to complete 12 month learning programme. </a:t>
            </a:r>
            <a:r>
              <a:rPr lang="en-GB" sz="1600" dirty="0" smtClean="0"/>
              <a:t>Positive </a:t>
            </a:r>
            <a:r>
              <a:rPr lang="en-GB" sz="1600" dirty="0" smtClean="0"/>
              <a:t>evaluation by the NHS Leadership Academy and i</a:t>
            </a:r>
            <a:r>
              <a:rPr lang="en-GB" sz="1600" b="1" dirty="0" smtClean="0"/>
              <a:t>ntention to re-procure </a:t>
            </a:r>
            <a:r>
              <a:rPr lang="en-GB" sz="1600" b="1" dirty="0"/>
              <a:t>the learning programme with a view to be able to commence a ‘Cohort 4’ from September 2021. </a:t>
            </a:r>
            <a:r>
              <a:rPr lang="en-GB" sz="1600" dirty="0" smtClean="0"/>
              <a:t>There </a:t>
            </a:r>
            <a:r>
              <a:rPr lang="en-GB" sz="1600" dirty="0"/>
              <a:t>is no extension option in the current </a:t>
            </a:r>
            <a:r>
              <a:rPr lang="en-GB" sz="1600" dirty="0" smtClean="0"/>
              <a:t>contract.</a:t>
            </a:r>
          </a:p>
          <a:p>
            <a:pPr marL="285750" indent="-285750">
              <a:buFont typeface="Arial" panose="020B0604020202020204" pitchFamily="34" charset="0"/>
              <a:buChar char="•"/>
            </a:pPr>
            <a:r>
              <a:rPr lang="en-GB" sz="1600" dirty="0" smtClean="0"/>
              <a:t>This </a:t>
            </a:r>
            <a:r>
              <a:rPr lang="en-GB" sz="1600" dirty="0"/>
              <a:t>re-procurement process has commenced at </a:t>
            </a:r>
            <a:r>
              <a:rPr lang="en-GB" sz="1600" dirty="0" smtClean="0"/>
              <a:t>HEE and </a:t>
            </a:r>
            <a:r>
              <a:rPr lang="en-GB" sz="1600" dirty="0"/>
              <a:t>will be via open competition, taking place through the next few months (anticipating tender out early July</a:t>
            </a:r>
            <a:r>
              <a:rPr lang="en-GB" sz="1600" dirty="0" smtClean="0"/>
              <a:t>).The </a:t>
            </a:r>
            <a:r>
              <a:rPr lang="en-GB" sz="1600" dirty="0"/>
              <a:t>evaluation, and other drivers such as the interim People Plan, has highlighted the need to specifically include some additional aspects in the next contract, such as the alumni network and the ability to re-use/extend the use of learning.  </a:t>
            </a:r>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111160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99" y="136279"/>
            <a:ext cx="8927295" cy="523220"/>
          </a:xfrm>
        </p:spPr>
        <p:txBody>
          <a:bodyPr>
            <a:normAutofit fontScale="90000"/>
          </a:bodyPr>
          <a:lstStyle/>
          <a:p>
            <a:r>
              <a:rPr lang="en-GB" dirty="0" smtClean="0"/>
              <a:t>Postgraduate Diploma in Healthcare Leadership (Imperial &amp; Partners)</a:t>
            </a:r>
            <a:endParaRPr lang="en-GB" dirty="0"/>
          </a:p>
        </p:txBody>
      </p:sp>
      <p:pic>
        <p:nvPicPr>
          <p:cNvPr id="2050" name="Picture 2" descr="https://intranet.scwcsu.nhs.uk/resources/branding-and-templates/icons/1048-icon-blue-0053-chat/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620" y="844238"/>
            <a:ext cx="1167868" cy="11678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62620" y="1966268"/>
            <a:ext cx="2042362" cy="646331"/>
          </a:xfrm>
          <a:prstGeom prst="rect">
            <a:avLst/>
          </a:prstGeom>
          <a:noFill/>
        </p:spPr>
        <p:txBody>
          <a:bodyPr wrap="square" rtlCol="0">
            <a:spAutoFit/>
          </a:bodyPr>
          <a:lstStyle/>
          <a:p>
            <a:pPr algn="ctr"/>
            <a:r>
              <a:rPr lang="en-GB" dirty="0" smtClean="0">
                <a:solidFill>
                  <a:schemeClr val="tx2"/>
                </a:solidFill>
              </a:rPr>
              <a:t>Building new networks</a:t>
            </a:r>
            <a:endParaRPr lang="en-GB" dirty="0">
              <a:solidFill>
                <a:schemeClr val="tx2"/>
              </a:solidFill>
            </a:endParaRPr>
          </a:p>
        </p:txBody>
      </p:sp>
      <p:pic>
        <p:nvPicPr>
          <p:cNvPr id="2054" name="Picture 6" descr="https://intranet.scwcsu.nhs.uk/resources/branding-and-templates/icons/1026-icon-blue-0031-tick/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325" y="764494"/>
            <a:ext cx="1201774" cy="12017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162853" y="1805859"/>
            <a:ext cx="2828260" cy="738664"/>
          </a:xfrm>
          <a:prstGeom prst="rect">
            <a:avLst/>
          </a:prstGeom>
          <a:noFill/>
        </p:spPr>
        <p:txBody>
          <a:bodyPr wrap="square" rtlCol="0">
            <a:spAutoFit/>
          </a:bodyPr>
          <a:lstStyle/>
          <a:p>
            <a:pPr algn="ctr"/>
            <a:r>
              <a:rPr lang="en-GB" sz="1400" dirty="0" smtClean="0"/>
              <a:t>Generally a positive </a:t>
            </a:r>
          </a:p>
          <a:p>
            <a:pPr algn="ctr"/>
            <a:r>
              <a:rPr lang="en-GB" sz="1400" dirty="0"/>
              <a:t>e</a:t>
            </a:r>
            <a:r>
              <a:rPr lang="en-GB" sz="1400" dirty="0" smtClean="0"/>
              <a:t>xperience increasing participant confidence about their abilities</a:t>
            </a:r>
            <a:endParaRPr lang="en-GB" sz="1400" dirty="0"/>
          </a:p>
        </p:txBody>
      </p:sp>
      <p:pic>
        <p:nvPicPr>
          <p:cNvPr id="2056" name="Picture 8" descr="https://intranet.scwcsu.nhs.uk/resources/branding-and-templates/icons/1043-icon-blue-0048-locatiion/f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2545017"/>
            <a:ext cx="1137979" cy="113797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0815" y="3682996"/>
            <a:ext cx="1655207" cy="646331"/>
          </a:xfrm>
          <a:prstGeom prst="rect">
            <a:avLst/>
          </a:prstGeom>
          <a:noFill/>
        </p:spPr>
        <p:txBody>
          <a:bodyPr wrap="square" rtlCol="0">
            <a:spAutoFit/>
          </a:bodyPr>
          <a:lstStyle/>
          <a:p>
            <a:pPr algn="ctr"/>
            <a:r>
              <a:rPr lang="en-GB" dirty="0" smtClean="0"/>
              <a:t>International interest</a:t>
            </a:r>
            <a:endParaRPr lang="en-GB" dirty="0"/>
          </a:p>
        </p:txBody>
      </p:sp>
      <p:pic>
        <p:nvPicPr>
          <p:cNvPr id="2058" name="Picture 10" descr="https://intranet.scwcsu.nhs.uk/resources/branding-and-templates/icons/1025-icon-blue-0030-award/f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0062" y="844238"/>
            <a:ext cx="1042286" cy="104228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000799" y="1898686"/>
            <a:ext cx="1737976" cy="646331"/>
          </a:xfrm>
          <a:prstGeom prst="rect">
            <a:avLst/>
          </a:prstGeom>
          <a:noFill/>
        </p:spPr>
        <p:txBody>
          <a:bodyPr wrap="none" rtlCol="0">
            <a:spAutoFit/>
          </a:bodyPr>
          <a:lstStyle/>
          <a:p>
            <a:pPr algn="ctr"/>
            <a:r>
              <a:rPr lang="en-GB" dirty="0" smtClean="0"/>
              <a:t>Cohort 1 – 100%</a:t>
            </a:r>
          </a:p>
          <a:p>
            <a:pPr algn="ctr"/>
            <a:r>
              <a:rPr lang="en-GB" dirty="0" smtClean="0"/>
              <a:t> pass rate</a:t>
            </a:r>
            <a:endParaRPr lang="en-GB" dirty="0">
              <a:solidFill>
                <a:srgbClr val="FF0000"/>
              </a:solidFill>
            </a:endParaRPr>
          </a:p>
        </p:txBody>
      </p:sp>
      <p:pic>
        <p:nvPicPr>
          <p:cNvPr id="1026" name="Picture 2" descr="https://intranet.scwcsu.nhs.uk/resources/branding-and-templates/icons/1038-icon-blue-0043-stopwatch/fi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7372" y="2465275"/>
            <a:ext cx="1297467" cy="12974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25744" y="3762742"/>
            <a:ext cx="1918256" cy="669040"/>
          </a:xfrm>
          <a:prstGeom prst="rect">
            <a:avLst/>
          </a:prstGeom>
          <a:noFill/>
        </p:spPr>
        <p:txBody>
          <a:bodyPr wrap="square" rtlCol="0">
            <a:spAutoFit/>
          </a:bodyPr>
          <a:lstStyle/>
          <a:p>
            <a:pPr algn="ctr"/>
            <a:r>
              <a:rPr lang="en-GB" dirty="0" smtClean="0"/>
              <a:t>Rapid adaptions to feedback</a:t>
            </a:r>
            <a:endParaRPr lang="en-GB" dirty="0"/>
          </a:p>
        </p:txBody>
      </p:sp>
      <p:pic>
        <p:nvPicPr>
          <p:cNvPr id="5" name="Picture 2" descr="https://intranet.scwcsu.nhs.uk/resources/branding-and-templates/icons/1056-icon-blue-0017-data/fi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7046" y="2549818"/>
            <a:ext cx="1212924" cy="12129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61124" y="3682994"/>
            <a:ext cx="3125973" cy="646331"/>
          </a:xfrm>
          <a:prstGeom prst="rect">
            <a:avLst/>
          </a:prstGeom>
          <a:noFill/>
        </p:spPr>
        <p:txBody>
          <a:bodyPr wrap="square" rtlCol="0">
            <a:spAutoFit/>
          </a:bodyPr>
          <a:lstStyle/>
          <a:p>
            <a:pPr algn="ctr"/>
            <a:r>
              <a:rPr lang="en-GB" dirty="0" smtClean="0"/>
              <a:t>Market demand – current offering oversubscribed</a:t>
            </a:r>
          </a:p>
        </p:txBody>
      </p:sp>
      <p:pic>
        <p:nvPicPr>
          <p:cNvPr id="1028" name="Picture 4" descr="https://intranet.scwcsu.nhs.uk/resources/branding-and-templates/icons/1005-icon-blue-0001-eye/fi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237" y="2504942"/>
            <a:ext cx="1218131" cy="12181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16469" y="3508452"/>
            <a:ext cx="2253668" cy="646331"/>
          </a:xfrm>
          <a:prstGeom prst="rect">
            <a:avLst/>
          </a:prstGeom>
          <a:noFill/>
        </p:spPr>
        <p:txBody>
          <a:bodyPr wrap="square" rtlCol="0">
            <a:spAutoFit/>
          </a:bodyPr>
          <a:lstStyle/>
          <a:p>
            <a:pPr algn="ctr"/>
            <a:r>
              <a:rPr lang="en-GB" dirty="0" smtClean="0"/>
              <a:t>Contributing to digital professionalism</a:t>
            </a:r>
            <a:endParaRPr lang="en-GB" dirty="0">
              <a:solidFill>
                <a:srgbClr val="FF0000"/>
              </a:solidFill>
            </a:endParaRPr>
          </a:p>
        </p:txBody>
      </p:sp>
    </p:spTree>
    <p:extLst>
      <p:ext uri="{BB962C8B-B14F-4D97-AF65-F5344CB8AC3E}">
        <p14:creationId xmlns:p14="http://schemas.microsoft.com/office/powerpoint/2010/main" val="91353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intranet.scwcsu.nhs.uk/resources/branding-and-templates/icons/1050-icon-blue-0056-users/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35" y="673505"/>
            <a:ext cx="1754668" cy="17546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t>Why do we need a future vision?</a:t>
            </a:r>
            <a:endParaRPr lang="en-GB" dirty="0"/>
          </a:p>
        </p:txBody>
      </p:sp>
      <p:pic>
        <p:nvPicPr>
          <p:cNvPr id="3074" name="Picture 2" descr="https://intranet.scwcsu.nhs.uk/resources/branding-and-templates/icons/1057-icon-blue-0018-puzzle/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084" y="774256"/>
            <a:ext cx="1553166" cy="15531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ntranet.scwcsu.nhs.uk/resources/branding-and-templates/icons/1055-icon-blue-0016-networked/f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17" y="2513498"/>
            <a:ext cx="2063012" cy="20630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ntranet.scwcsu.nhs.uk/resources/branding-and-templates/icons/1037-icon-blue-0042-chart/f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8333" y="2350496"/>
            <a:ext cx="1754668" cy="1754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81217" y="1421517"/>
            <a:ext cx="2677115" cy="923330"/>
          </a:xfrm>
          <a:prstGeom prst="rect">
            <a:avLst/>
          </a:prstGeom>
          <a:noFill/>
        </p:spPr>
        <p:txBody>
          <a:bodyPr wrap="square" rtlCol="0">
            <a:spAutoFit/>
          </a:bodyPr>
          <a:lstStyle/>
          <a:p>
            <a:pPr lvl="1"/>
            <a:r>
              <a:rPr lang="en-GB" dirty="0" smtClean="0"/>
              <a:t>Build </a:t>
            </a:r>
            <a:r>
              <a:rPr lang="en-GB" dirty="0"/>
              <a:t>a strong and diverse talent pipeline</a:t>
            </a:r>
          </a:p>
        </p:txBody>
      </p:sp>
      <p:sp>
        <p:nvSpPr>
          <p:cNvPr id="9" name="TextBox 8"/>
          <p:cNvSpPr txBox="1"/>
          <p:nvPr/>
        </p:nvSpPr>
        <p:spPr>
          <a:xfrm>
            <a:off x="6531532" y="2766165"/>
            <a:ext cx="2123159" cy="646331"/>
          </a:xfrm>
          <a:prstGeom prst="rect">
            <a:avLst/>
          </a:prstGeom>
          <a:noFill/>
        </p:spPr>
        <p:txBody>
          <a:bodyPr wrap="square" rtlCol="0">
            <a:spAutoFit/>
          </a:bodyPr>
          <a:lstStyle/>
          <a:p>
            <a:r>
              <a:rPr lang="en-GB" dirty="0" smtClean="0"/>
              <a:t>Develop a long term delivery model</a:t>
            </a:r>
            <a:endParaRPr lang="en-GB" dirty="0"/>
          </a:p>
        </p:txBody>
      </p:sp>
      <p:sp>
        <p:nvSpPr>
          <p:cNvPr id="10" name="TextBox 9"/>
          <p:cNvSpPr txBox="1"/>
          <p:nvPr/>
        </p:nvSpPr>
        <p:spPr>
          <a:xfrm>
            <a:off x="2127171" y="2758778"/>
            <a:ext cx="2522943" cy="923330"/>
          </a:xfrm>
          <a:prstGeom prst="rect">
            <a:avLst/>
          </a:prstGeom>
          <a:noFill/>
        </p:spPr>
        <p:txBody>
          <a:bodyPr wrap="square" rtlCol="0">
            <a:spAutoFit/>
          </a:bodyPr>
          <a:lstStyle/>
          <a:p>
            <a:r>
              <a:rPr lang="en-GB" dirty="0" smtClean="0"/>
              <a:t>Co-ordinate opportunities linked to professionalism</a:t>
            </a:r>
            <a:endParaRPr lang="en-GB" dirty="0"/>
          </a:p>
        </p:txBody>
      </p:sp>
      <p:sp>
        <p:nvSpPr>
          <p:cNvPr id="11" name="TextBox 10"/>
          <p:cNvSpPr txBox="1"/>
          <p:nvPr/>
        </p:nvSpPr>
        <p:spPr>
          <a:xfrm>
            <a:off x="6042224" y="1144518"/>
            <a:ext cx="3101776" cy="1200329"/>
          </a:xfrm>
          <a:prstGeom prst="rect">
            <a:avLst/>
          </a:prstGeom>
          <a:noFill/>
        </p:spPr>
        <p:txBody>
          <a:bodyPr wrap="square" rtlCol="0">
            <a:spAutoFit/>
          </a:bodyPr>
          <a:lstStyle/>
          <a:p>
            <a:pPr lvl="1"/>
            <a:r>
              <a:rPr lang="en-GB" dirty="0"/>
              <a:t>Ensure alignment with mainstream NHS leadership including board development</a:t>
            </a:r>
          </a:p>
        </p:txBody>
      </p:sp>
      <p:sp>
        <p:nvSpPr>
          <p:cNvPr id="5" name="TextBox 4"/>
          <p:cNvSpPr txBox="1"/>
          <p:nvPr/>
        </p:nvSpPr>
        <p:spPr>
          <a:xfrm>
            <a:off x="-204495" y="4224418"/>
            <a:ext cx="8575708" cy="923330"/>
          </a:xfrm>
          <a:prstGeom prst="rect">
            <a:avLst/>
          </a:prstGeom>
          <a:noFill/>
        </p:spPr>
        <p:txBody>
          <a:bodyPr wrap="square" rtlCol="0">
            <a:spAutoFit/>
          </a:bodyPr>
          <a:lstStyle/>
          <a:p>
            <a:pPr lvl="1"/>
            <a:r>
              <a:rPr lang="en-GB" i="1" dirty="0" smtClean="0"/>
              <a:t>The scope of the work has been to articulate a vision for what the expansion of the NHS Digital Academy should look like. This is therefore broader than the current learning programme on offer under the NHS Digital Academy brand. </a:t>
            </a:r>
            <a:endParaRPr lang="en-GB" i="1" dirty="0"/>
          </a:p>
        </p:txBody>
      </p:sp>
    </p:spTree>
    <p:extLst>
      <p:ext uri="{BB962C8B-B14F-4D97-AF65-F5344CB8AC3E}">
        <p14:creationId xmlns:p14="http://schemas.microsoft.com/office/powerpoint/2010/main" val="705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76" y="170224"/>
            <a:ext cx="8667794" cy="523220"/>
          </a:xfrm>
        </p:spPr>
        <p:txBody>
          <a:bodyPr>
            <a:normAutofit fontScale="90000"/>
          </a:bodyPr>
          <a:lstStyle/>
          <a:p>
            <a:pPr marL="285750" indent="-285750"/>
            <a:r>
              <a:rPr lang="en-GB" dirty="0"/>
              <a:t> Operating within a </a:t>
            </a:r>
            <a:r>
              <a:rPr lang="en-GB" dirty="0" smtClean="0"/>
              <a:t>broader </a:t>
            </a:r>
            <a:r>
              <a:rPr lang="en-GB" dirty="0"/>
              <a:t>context</a:t>
            </a:r>
            <a:endParaRPr lang="en-GB" b="1" dirty="0"/>
          </a:p>
        </p:txBody>
      </p:sp>
      <p:pic>
        <p:nvPicPr>
          <p:cNvPr id="12" name="Picture 2" descr="Image result for fedi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32" y="734642"/>
            <a:ext cx="1875074" cy="71491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464998" y="752356"/>
            <a:ext cx="1754677" cy="769441"/>
          </a:xfrm>
          <a:prstGeom prst="rect">
            <a:avLst/>
          </a:prstGeom>
        </p:spPr>
        <p:txBody>
          <a:bodyPr wrap="square">
            <a:spAutoFit/>
          </a:bodyPr>
          <a:lstStyle/>
          <a:p>
            <a:pPr algn="ctr"/>
            <a:r>
              <a:rPr lang="en-GB" sz="1100" b="1" dirty="0"/>
              <a:t>Postgraduate Diploma in Healthcare Leadership </a:t>
            </a:r>
            <a:r>
              <a:rPr lang="en-GB" sz="1100" dirty="0"/>
              <a:t>(</a:t>
            </a:r>
            <a:r>
              <a:rPr lang="en-GB" sz="1100" dirty="0" smtClean="0"/>
              <a:t>Imperial College London  </a:t>
            </a:r>
            <a:r>
              <a:rPr lang="en-GB" sz="1100" dirty="0"/>
              <a:t>&amp; Partners</a:t>
            </a:r>
            <a:r>
              <a:rPr lang="en-GB" sz="1100" dirty="0" smtClean="0"/>
              <a:t>)</a:t>
            </a:r>
            <a:endParaRPr lang="en-GB" sz="1100" b="1" dirty="0"/>
          </a:p>
        </p:txBody>
      </p:sp>
      <p:sp>
        <p:nvSpPr>
          <p:cNvPr id="25" name="Rectangle 24"/>
          <p:cNvSpPr/>
          <p:nvPr/>
        </p:nvSpPr>
        <p:spPr>
          <a:xfrm>
            <a:off x="104705" y="1398033"/>
            <a:ext cx="2129779" cy="769441"/>
          </a:xfrm>
          <a:prstGeom prst="rect">
            <a:avLst/>
          </a:prstGeom>
        </p:spPr>
        <p:txBody>
          <a:bodyPr wrap="square">
            <a:spAutoFit/>
          </a:bodyPr>
          <a:lstStyle/>
          <a:p>
            <a:r>
              <a:rPr lang="en-GB" sz="1100" dirty="0" err="1" smtClean="0"/>
              <a:t>AphA</a:t>
            </a:r>
            <a:r>
              <a:rPr lang="en-GB" sz="1100" dirty="0" smtClean="0"/>
              <a:t>, BCS, CILIP, IHRIM &amp; SOCITM are working together to support professionalism in Health Informatics through </a:t>
            </a:r>
            <a:r>
              <a:rPr lang="en-GB" sz="1100" b="1" dirty="0" smtClean="0"/>
              <a:t>FEDIP</a:t>
            </a:r>
            <a:endParaRPr lang="en-GB" sz="1100" b="1" dirty="0"/>
          </a:p>
        </p:txBody>
      </p:sp>
      <p:sp>
        <p:nvSpPr>
          <p:cNvPr id="17" name="Rectangle 16"/>
          <p:cNvSpPr/>
          <p:nvPr/>
        </p:nvSpPr>
        <p:spPr>
          <a:xfrm>
            <a:off x="6753592" y="1541923"/>
            <a:ext cx="2403944" cy="600164"/>
          </a:xfrm>
          <a:prstGeom prst="rect">
            <a:avLst/>
          </a:prstGeom>
        </p:spPr>
        <p:txBody>
          <a:bodyPr wrap="square">
            <a:spAutoFit/>
          </a:bodyPr>
          <a:lstStyle/>
          <a:p>
            <a:pPr algn="ctr"/>
            <a:r>
              <a:rPr lang="en-GB" sz="1100" b="1" dirty="0" smtClean="0"/>
              <a:t>FCI: </a:t>
            </a:r>
            <a:r>
              <a:rPr lang="en-GB" sz="1100" dirty="0" smtClean="0"/>
              <a:t>Multi-disciplinary </a:t>
            </a:r>
            <a:r>
              <a:rPr lang="en-GB" sz="1100" dirty="0"/>
              <a:t>professional body for clinical </a:t>
            </a:r>
            <a:r>
              <a:rPr lang="en-GB" sz="1100" dirty="0" err="1"/>
              <a:t>informaticians</a:t>
            </a:r>
            <a:r>
              <a:rPr lang="en-GB" sz="1100" dirty="0"/>
              <a:t>, supporting people at all career stages</a:t>
            </a:r>
          </a:p>
        </p:txBody>
      </p:sp>
      <p:sp>
        <p:nvSpPr>
          <p:cNvPr id="18" name="Rectangle 17"/>
          <p:cNvSpPr/>
          <p:nvPr/>
        </p:nvSpPr>
        <p:spPr>
          <a:xfrm>
            <a:off x="1877682" y="3513286"/>
            <a:ext cx="1749882" cy="769441"/>
          </a:xfrm>
          <a:prstGeom prst="rect">
            <a:avLst/>
          </a:prstGeom>
        </p:spPr>
        <p:txBody>
          <a:bodyPr wrap="square">
            <a:spAutoFit/>
          </a:bodyPr>
          <a:lstStyle/>
          <a:p>
            <a:pPr algn="ctr"/>
            <a:r>
              <a:rPr lang="it-IT" sz="1100" dirty="0" smtClean="0"/>
              <a:t>UK access to the </a:t>
            </a:r>
            <a:r>
              <a:rPr lang="it-IT" sz="1100" b="1" dirty="0" smtClean="0"/>
              <a:t>CHIME </a:t>
            </a:r>
            <a:r>
              <a:rPr lang="it-IT" sz="1100" b="1" dirty="0"/>
              <a:t>Healthcare CIO </a:t>
            </a:r>
            <a:r>
              <a:rPr lang="it-IT" sz="1100" dirty="0"/>
              <a:t>qualification </a:t>
            </a:r>
            <a:r>
              <a:rPr lang="it-IT" sz="1100" dirty="0" smtClean="0"/>
              <a:t>(</a:t>
            </a:r>
            <a:r>
              <a:rPr lang="it-IT" sz="1100" dirty="0"/>
              <a:t>CHCIO</a:t>
            </a:r>
            <a:r>
              <a:rPr lang="it-IT" sz="1100" dirty="0" smtClean="0"/>
              <a:t>) </a:t>
            </a:r>
          </a:p>
          <a:p>
            <a:pPr algn="ctr"/>
            <a:r>
              <a:rPr lang="it-IT" sz="1100" dirty="0" smtClean="0"/>
              <a:t>via BCS</a:t>
            </a:r>
            <a:endParaRPr lang="en-GB" sz="1100" dirty="0"/>
          </a:p>
        </p:txBody>
      </p:sp>
      <p:pic>
        <p:nvPicPr>
          <p:cNvPr id="1034" name="Picture 10"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3" y="3742066"/>
            <a:ext cx="1568320" cy="31188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45528" y="4130682"/>
            <a:ext cx="1380327" cy="769441"/>
          </a:xfrm>
          <a:prstGeom prst="rect">
            <a:avLst/>
          </a:prstGeom>
        </p:spPr>
        <p:txBody>
          <a:bodyPr wrap="square">
            <a:spAutoFit/>
          </a:bodyPr>
          <a:lstStyle/>
          <a:p>
            <a:r>
              <a:rPr lang="it-IT" sz="1100" b="1" dirty="0" smtClean="0"/>
              <a:t>‘Digital In A Day’ </a:t>
            </a:r>
            <a:r>
              <a:rPr lang="it-IT" sz="1100" dirty="0" smtClean="0"/>
              <a:t>board development sessions developed with rollout planned</a:t>
            </a:r>
            <a:endParaRPr lang="en-GB" sz="1100" dirty="0"/>
          </a:p>
        </p:txBody>
      </p:sp>
      <p:pic>
        <p:nvPicPr>
          <p:cNvPr id="1038" name="Picture 14" descr=" Graduates into Heal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591" y="3304662"/>
            <a:ext cx="1441686" cy="739104"/>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30481" y="4174734"/>
            <a:ext cx="1666039" cy="769441"/>
          </a:xfrm>
          <a:prstGeom prst="rect">
            <a:avLst/>
          </a:prstGeom>
        </p:spPr>
        <p:txBody>
          <a:bodyPr wrap="square">
            <a:spAutoFit/>
          </a:bodyPr>
          <a:lstStyle/>
          <a:p>
            <a:pPr algn="ctr"/>
            <a:r>
              <a:rPr lang="it-IT" sz="1100" dirty="0" smtClean="0"/>
              <a:t>Expansion of the </a:t>
            </a:r>
            <a:r>
              <a:rPr lang="it-IT" sz="1100" b="1" dirty="0" smtClean="0"/>
              <a:t>Graduates into Health IM&amp;T Scheme</a:t>
            </a:r>
            <a:r>
              <a:rPr lang="it-IT" sz="1100" dirty="0" smtClean="0"/>
              <a:t> into three regions</a:t>
            </a:r>
            <a:endParaRPr lang="en-GB" sz="1100" dirty="0"/>
          </a:p>
        </p:txBody>
      </p:sp>
      <p:sp>
        <p:nvSpPr>
          <p:cNvPr id="19" name="TextBox 18"/>
          <p:cNvSpPr txBox="1"/>
          <p:nvPr/>
        </p:nvSpPr>
        <p:spPr>
          <a:xfrm>
            <a:off x="4357072" y="707378"/>
            <a:ext cx="2396519" cy="769441"/>
          </a:xfrm>
          <a:prstGeom prst="rect">
            <a:avLst/>
          </a:prstGeom>
          <a:noFill/>
        </p:spPr>
        <p:txBody>
          <a:bodyPr wrap="square" rtlCol="0">
            <a:spAutoFit/>
          </a:bodyPr>
          <a:lstStyle/>
          <a:p>
            <a:pPr algn="ctr"/>
            <a:r>
              <a:rPr lang="en-GB" sz="1100" dirty="0"/>
              <a:t>National infrastructure in </a:t>
            </a:r>
            <a:r>
              <a:rPr lang="en-GB" sz="1100" dirty="0" smtClean="0"/>
              <a:t>place with successful </a:t>
            </a:r>
            <a:r>
              <a:rPr lang="en-GB" sz="1100" b="1" dirty="0" smtClean="0"/>
              <a:t>informatics skills development networks </a:t>
            </a:r>
            <a:r>
              <a:rPr lang="en-GB" sz="1100" dirty="0" smtClean="0"/>
              <a:t>in the North West and Yorkshire &amp; Humber</a:t>
            </a:r>
            <a:endParaRPr lang="en-GB" sz="11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4998" y="1505625"/>
            <a:ext cx="1621431" cy="60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9125" y="1453770"/>
            <a:ext cx="1329232" cy="65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HS Gradua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2958" y="4367974"/>
            <a:ext cx="1328498" cy="37487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inerva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9429" y="2380861"/>
            <a:ext cx="1032731" cy="103273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488783" y="2424466"/>
            <a:ext cx="1496859" cy="769441"/>
          </a:xfrm>
          <a:prstGeom prst="rect">
            <a:avLst/>
          </a:prstGeom>
        </p:spPr>
        <p:txBody>
          <a:bodyPr wrap="square">
            <a:spAutoFit/>
          </a:bodyPr>
          <a:lstStyle/>
          <a:p>
            <a:pPr algn="ctr"/>
            <a:r>
              <a:rPr lang="it-IT" sz="1100" b="1" dirty="0" smtClean="0"/>
              <a:t>Minverva Womens </a:t>
            </a:r>
          </a:p>
          <a:p>
            <a:pPr algn="ctr"/>
            <a:r>
              <a:rPr lang="it-IT" sz="1100" b="1" dirty="0" smtClean="0"/>
              <a:t>Leadership </a:t>
            </a:r>
            <a:r>
              <a:rPr lang="it-IT" sz="1100" dirty="0" smtClean="0"/>
              <a:t>Programme launched in 2019</a:t>
            </a:r>
            <a:endParaRPr lang="en-GB" sz="1100" dirty="0"/>
          </a:p>
        </p:txBody>
      </p:sp>
      <p:sp>
        <p:nvSpPr>
          <p:cNvPr id="22" name="Rectangle 21"/>
          <p:cNvSpPr/>
          <p:nvPr/>
        </p:nvSpPr>
        <p:spPr>
          <a:xfrm>
            <a:off x="4017649" y="3513286"/>
            <a:ext cx="1879116" cy="769441"/>
          </a:xfrm>
          <a:prstGeom prst="rect">
            <a:avLst/>
          </a:prstGeom>
        </p:spPr>
        <p:txBody>
          <a:bodyPr wrap="square">
            <a:spAutoFit/>
          </a:bodyPr>
          <a:lstStyle/>
          <a:p>
            <a:pPr algn="ctr"/>
            <a:r>
              <a:rPr lang="it-IT" sz="1100" b="1" dirty="0" smtClean="0"/>
              <a:t>Graduate Management Training Scheme </a:t>
            </a:r>
            <a:r>
              <a:rPr lang="it-IT" sz="1100" dirty="0" smtClean="0"/>
              <a:t>expansion includes  Health Informatics &amp; Health Analysis  specialisms</a:t>
            </a:r>
            <a:endParaRPr lang="en-GB" sz="1100" dirty="0"/>
          </a:p>
        </p:txBody>
      </p:sp>
      <p:pic>
        <p:nvPicPr>
          <p:cNvPr id="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4484" y="4247944"/>
            <a:ext cx="1102676" cy="53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4541" y="845979"/>
            <a:ext cx="2022704" cy="65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4" descr="https://lh3.google.com/u/0/d/1SqFSSAOrvh5bPJY318Y1uQIfZ04UWVy3=w1366-h628-iv1"/>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ttps://lh3.google.com/u/0/d/1SqFSSAOrvh5bPJY318Y1uQIfZ04UWVy3=w1366-h628-iv1"/>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1799" y="2424466"/>
            <a:ext cx="819426" cy="81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See the source ima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28503" y="2254207"/>
            <a:ext cx="1738552" cy="9525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74513" y="2365943"/>
            <a:ext cx="1886271" cy="938719"/>
          </a:xfrm>
          <a:prstGeom prst="rect">
            <a:avLst/>
          </a:prstGeom>
        </p:spPr>
        <p:txBody>
          <a:bodyPr wrap="square">
            <a:spAutoFit/>
          </a:bodyPr>
          <a:lstStyle/>
          <a:p>
            <a:r>
              <a:rPr lang="en-GB" sz="1100" b="1" dirty="0" err="1" smtClean="0"/>
              <a:t>Shuri</a:t>
            </a:r>
            <a:r>
              <a:rPr lang="en-GB" sz="1100" b="1" dirty="0" smtClean="0"/>
              <a:t> </a:t>
            </a:r>
            <a:r>
              <a:rPr lang="en-GB" sz="1100" b="1" dirty="0"/>
              <a:t>Network</a:t>
            </a:r>
            <a:r>
              <a:rPr lang="en-GB" sz="1100" dirty="0"/>
              <a:t> </a:t>
            </a:r>
            <a:r>
              <a:rPr lang="en-GB" sz="1100" dirty="0" smtClean="0"/>
              <a:t>(launched 2019) - first </a:t>
            </a:r>
            <a:r>
              <a:rPr lang="en-GB" sz="1100" dirty="0"/>
              <a:t>NHS network of Black Asian &amp;</a:t>
            </a:r>
            <a:r>
              <a:rPr lang="en-GB" sz="1100" dirty="0" smtClean="0"/>
              <a:t> </a:t>
            </a:r>
            <a:r>
              <a:rPr lang="en-GB" sz="1100" dirty="0"/>
              <a:t>Minority Ethnic (BAME) women in health tech and digital health</a:t>
            </a:r>
          </a:p>
        </p:txBody>
      </p:sp>
      <p:sp>
        <p:nvSpPr>
          <p:cNvPr id="28" name="Rectangle 27"/>
          <p:cNvSpPr/>
          <p:nvPr/>
        </p:nvSpPr>
        <p:spPr>
          <a:xfrm>
            <a:off x="145528" y="2343228"/>
            <a:ext cx="1886271" cy="1107996"/>
          </a:xfrm>
          <a:prstGeom prst="rect">
            <a:avLst/>
          </a:prstGeom>
        </p:spPr>
        <p:txBody>
          <a:bodyPr wrap="square">
            <a:spAutoFit/>
          </a:bodyPr>
          <a:lstStyle/>
          <a:p>
            <a:r>
              <a:rPr lang="en-GB" sz="1100" b="1" dirty="0" err="1" smtClean="0"/>
              <a:t>OneHealthTech</a:t>
            </a:r>
            <a:r>
              <a:rPr lang="en-GB" sz="1100" b="1" dirty="0" smtClean="0"/>
              <a:t> </a:t>
            </a:r>
            <a:r>
              <a:rPr lang="en-GB" sz="1100" dirty="0" smtClean="0"/>
              <a:t>(launched 2015) - grassroots community that supports and promotes underrepresented groups to be future leaders in health innovation</a:t>
            </a:r>
            <a:endParaRPr lang="en-GB" sz="1100" dirty="0"/>
          </a:p>
        </p:txBody>
      </p:sp>
    </p:spTree>
    <p:extLst>
      <p:ext uri="{BB962C8B-B14F-4D97-AF65-F5344CB8AC3E}">
        <p14:creationId xmlns:p14="http://schemas.microsoft.com/office/powerpoint/2010/main" val="10210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428" y="1350335"/>
            <a:ext cx="4178595" cy="3381153"/>
          </a:xfrm>
          <a:prstGeom prst="rect">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252228" y="3189767"/>
            <a:ext cx="3235251" cy="829339"/>
          </a:xfrm>
          <a:prstGeom prst="rect">
            <a:avLst/>
          </a:prstGeom>
          <a:solidFill>
            <a:srgbClr val="37BC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252228" y="1541719"/>
            <a:ext cx="3235251" cy="829339"/>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GB" dirty="0" smtClean="0"/>
              <a:t>How do we do this without career pathways?</a:t>
            </a:r>
            <a:endParaRPr lang="en-GB" dirty="0"/>
          </a:p>
        </p:txBody>
      </p:sp>
      <p:sp>
        <p:nvSpPr>
          <p:cNvPr id="3" name="Content Placeholder 2"/>
          <p:cNvSpPr>
            <a:spLocks noGrp="1"/>
          </p:cNvSpPr>
          <p:nvPr>
            <p:ph idx="1"/>
          </p:nvPr>
        </p:nvSpPr>
        <p:spPr/>
        <p:txBody>
          <a:bodyPr numCol="2"/>
          <a:lstStyle/>
          <a:p>
            <a:r>
              <a:rPr lang="en-GB" i="1" u="sng" dirty="0" smtClean="0"/>
              <a:t>Career taxonomy to segment the workforce</a:t>
            </a:r>
          </a:p>
          <a:p>
            <a:pPr marL="342900" indent="-342900">
              <a:buAutoNum type="arabicPeriod"/>
            </a:pPr>
            <a:endParaRPr lang="en-GB" dirty="0" smtClean="0"/>
          </a:p>
          <a:p>
            <a:pPr marL="342900" indent="-342900">
              <a:buAutoNum type="arabicPeriod"/>
            </a:pPr>
            <a:endParaRPr lang="en-GB" dirty="0"/>
          </a:p>
          <a:p>
            <a:pPr marL="342900" indent="-342900">
              <a:buAutoNum type="arabicPeriod"/>
            </a:pPr>
            <a:endParaRPr lang="en-GB" dirty="0" smtClean="0"/>
          </a:p>
          <a:p>
            <a:pPr marL="342900" indent="-342900">
              <a:buAutoNum type="arabicPeriod"/>
            </a:pPr>
            <a:endParaRPr lang="en-GB" dirty="0"/>
          </a:p>
          <a:p>
            <a:r>
              <a:rPr lang="en-GB" dirty="0" smtClean="0"/>
              <a:t>Because the last attempt to map career pathways………</a:t>
            </a:r>
          </a:p>
          <a:p>
            <a:endParaRPr lang="en-GB" dirty="0" smtClean="0"/>
          </a:p>
        </p:txBody>
      </p:sp>
      <p:sp>
        <p:nvSpPr>
          <p:cNvPr id="9" name="Oval 8"/>
          <p:cNvSpPr/>
          <p:nvPr/>
        </p:nvSpPr>
        <p:spPr>
          <a:xfrm>
            <a:off x="1587795" y="1988287"/>
            <a:ext cx="1616149" cy="1456661"/>
          </a:xfrm>
          <a:prstGeom prst="ellipse">
            <a:avLst/>
          </a:prstGeom>
          <a:solidFill>
            <a:srgbClr val="66B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Oval 3"/>
          <p:cNvSpPr/>
          <p:nvPr/>
        </p:nvSpPr>
        <p:spPr>
          <a:xfrm>
            <a:off x="404037" y="1988288"/>
            <a:ext cx="1616149" cy="1456661"/>
          </a:xfrm>
          <a:prstGeom prst="ellipse">
            <a:avLst/>
          </a:prstGeom>
          <a:solidFill>
            <a:srgbClr val="BD0F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473323" y="2526098"/>
            <a:ext cx="1114472" cy="461665"/>
          </a:xfrm>
          <a:prstGeom prst="rect">
            <a:avLst/>
          </a:prstGeom>
          <a:noFill/>
        </p:spPr>
        <p:txBody>
          <a:bodyPr wrap="none" rtlCol="0">
            <a:spAutoFit/>
          </a:bodyPr>
          <a:lstStyle/>
          <a:p>
            <a:pPr algn="ctr"/>
            <a:r>
              <a:rPr lang="en-GB" sz="1200" dirty="0" smtClean="0">
                <a:solidFill>
                  <a:schemeClr val="bg1"/>
                </a:solidFill>
              </a:rPr>
              <a:t>Digital Change </a:t>
            </a:r>
          </a:p>
          <a:p>
            <a:pPr algn="ctr"/>
            <a:r>
              <a:rPr lang="en-GB" sz="1200" dirty="0" smtClean="0">
                <a:solidFill>
                  <a:schemeClr val="bg1"/>
                </a:solidFill>
              </a:rPr>
              <a:t>Leadership</a:t>
            </a:r>
            <a:endParaRPr lang="en-GB" sz="1200" dirty="0">
              <a:solidFill>
                <a:schemeClr val="bg1"/>
              </a:solidFill>
            </a:endParaRPr>
          </a:p>
        </p:txBody>
      </p:sp>
      <p:sp>
        <p:nvSpPr>
          <p:cNvPr id="14" name="TextBox 13"/>
          <p:cNvSpPr txBox="1"/>
          <p:nvPr/>
        </p:nvSpPr>
        <p:spPr>
          <a:xfrm>
            <a:off x="1947528" y="2371058"/>
            <a:ext cx="1238694" cy="830997"/>
          </a:xfrm>
          <a:prstGeom prst="rect">
            <a:avLst/>
          </a:prstGeom>
          <a:noFill/>
        </p:spPr>
        <p:txBody>
          <a:bodyPr wrap="square" rtlCol="0">
            <a:spAutoFit/>
          </a:bodyPr>
          <a:lstStyle/>
          <a:p>
            <a:pPr algn="ctr"/>
            <a:r>
              <a:rPr lang="en-GB" sz="1200" dirty="0" smtClean="0">
                <a:solidFill>
                  <a:schemeClr val="bg1"/>
                </a:solidFill>
              </a:rPr>
              <a:t>Specialist Digital, Data &amp; Technology Roles</a:t>
            </a:r>
            <a:endParaRPr lang="en-GB" sz="1200" dirty="0">
              <a:solidFill>
                <a:schemeClr val="bg1"/>
              </a:solidFill>
            </a:endParaRPr>
          </a:p>
        </p:txBody>
      </p:sp>
      <p:sp>
        <p:nvSpPr>
          <p:cNvPr id="15" name="TextBox 14"/>
          <p:cNvSpPr txBox="1"/>
          <p:nvPr/>
        </p:nvSpPr>
        <p:spPr>
          <a:xfrm>
            <a:off x="1415016" y="1573342"/>
            <a:ext cx="909673" cy="276999"/>
          </a:xfrm>
          <a:prstGeom prst="rect">
            <a:avLst/>
          </a:prstGeom>
          <a:noFill/>
        </p:spPr>
        <p:txBody>
          <a:bodyPr wrap="none" rtlCol="0">
            <a:spAutoFit/>
          </a:bodyPr>
          <a:lstStyle/>
          <a:p>
            <a:r>
              <a:rPr lang="en-GB" sz="1200" dirty="0" smtClean="0"/>
              <a:t>Board Level</a:t>
            </a:r>
            <a:endParaRPr lang="en-GB" sz="1200" dirty="0"/>
          </a:p>
        </p:txBody>
      </p:sp>
      <p:sp>
        <p:nvSpPr>
          <p:cNvPr id="16" name="TextBox 15"/>
          <p:cNvSpPr txBox="1"/>
          <p:nvPr/>
        </p:nvSpPr>
        <p:spPr>
          <a:xfrm>
            <a:off x="800497" y="3557441"/>
            <a:ext cx="2294061" cy="461665"/>
          </a:xfrm>
          <a:prstGeom prst="rect">
            <a:avLst/>
          </a:prstGeom>
          <a:noFill/>
        </p:spPr>
        <p:txBody>
          <a:bodyPr wrap="square" rtlCol="0">
            <a:spAutoFit/>
          </a:bodyPr>
          <a:lstStyle/>
          <a:p>
            <a:pPr algn="ctr"/>
            <a:r>
              <a:rPr lang="en-GB" sz="1200" dirty="0" smtClean="0"/>
              <a:t>Entry Level Digital, Data &amp; Technology workforce</a:t>
            </a:r>
            <a:endParaRPr lang="en-GB" sz="1200" dirty="0"/>
          </a:p>
        </p:txBody>
      </p:sp>
      <p:sp>
        <p:nvSpPr>
          <p:cNvPr id="17" name="TextBox 16"/>
          <p:cNvSpPr txBox="1"/>
          <p:nvPr/>
        </p:nvSpPr>
        <p:spPr>
          <a:xfrm>
            <a:off x="2870387" y="4173612"/>
            <a:ext cx="1260923" cy="276999"/>
          </a:xfrm>
          <a:prstGeom prst="rect">
            <a:avLst/>
          </a:prstGeom>
          <a:noFill/>
        </p:spPr>
        <p:txBody>
          <a:bodyPr wrap="none" rtlCol="0">
            <a:spAutoFit/>
          </a:bodyPr>
          <a:lstStyle/>
          <a:p>
            <a:r>
              <a:rPr lang="en-GB" sz="1200" b="1" dirty="0" smtClean="0"/>
              <a:t>Wider workforce</a:t>
            </a:r>
            <a:endParaRPr lang="en-GB" sz="1200" b="1" dirty="0"/>
          </a:p>
        </p:txBody>
      </p:sp>
      <p:sp>
        <p:nvSpPr>
          <p:cNvPr id="18" name="Oval 17"/>
          <p:cNvSpPr/>
          <p:nvPr/>
        </p:nvSpPr>
        <p:spPr>
          <a:xfrm>
            <a:off x="1587795" y="1982965"/>
            <a:ext cx="1616149" cy="145666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252228" y="3189767"/>
            <a:ext cx="3235251" cy="8293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a:off x="252228" y="1541719"/>
            <a:ext cx="3235251" cy="8293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641" y="1892592"/>
            <a:ext cx="4394953" cy="255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58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2500" dirty="0"/>
              <a:t>The impact of COVID: A new future?</a:t>
            </a:r>
          </a:p>
        </p:txBody>
      </p:sp>
      <p:pic>
        <p:nvPicPr>
          <p:cNvPr id="1026" name="Picture 2" descr="Icon Blue 0032 I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167" y="2806553"/>
            <a:ext cx="1701209" cy="17012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49655" y="3195493"/>
            <a:ext cx="1730955" cy="923330"/>
          </a:xfrm>
          <a:prstGeom prst="rect">
            <a:avLst/>
          </a:prstGeom>
          <a:noFill/>
        </p:spPr>
        <p:txBody>
          <a:bodyPr wrap="square" rtlCol="0">
            <a:spAutoFit/>
          </a:bodyPr>
          <a:lstStyle/>
          <a:p>
            <a:r>
              <a:rPr lang="en-GB" dirty="0" smtClean="0"/>
              <a:t>An opportunity to learn and reflect</a:t>
            </a:r>
            <a:endParaRPr lang="en-GB" dirty="0"/>
          </a:p>
        </p:txBody>
      </p:sp>
      <p:sp>
        <p:nvSpPr>
          <p:cNvPr id="6" name="TextBox 5"/>
          <p:cNvSpPr txBox="1"/>
          <p:nvPr/>
        </p:nvSpPr>
        <p:spPr>
          <a:xfrm>
            <a:off x="6549656" y="1162493"/>
            <a:ext cx="2271823" cy="923330"/>
          </a:xfrm>
          <a:prstGeom prst="rect">
            <a:avLst/>
          </a:prstGeom>
          <a:noFill/>
        </p:spPr>
        <p:txBody>
          <a:bodyPr wrap="square" rtlCol="0">
            <a:spAutoFit/>
          </a:bodyPr>
          <a:lstStyle/>
          <a:p>
            <a:r>
              <a:rPr lang="en-GB" dirty="0" smtClean="0"/>
              <a:t>The NHS has undergone rapid digital transformation</a:t>
            </a:r>
            <a:endParaRPr lang="en-GB" dirty="0"/>
          </a:p>
        </p:txBody>
      </p:sp>
      <p:sp>
        <p:nvSpPr>
          <p:cNvPr id="7" name="TextBox 6"/>
          <p:cNvSpPr txBox="1"/>
          <p:nvPr/>
        </p:nvSpPr>
        <p:spPr>
          <a:xfrm>
            <a:off x="2566876" y="2874077"/>
            <a:ext cx="2072758" cy="1754326"/>
          </a:xfrm>
          <a:prstGeom prst="rect">
            <a:avLst/>
          </a:prstGeom>
          <a:noFill/>
        </p:spPr>
        <p:txBody>
          <a:bodyPr wrap="square" rtlCol="0">
            <a:spAutoFit/>
          </a:bodyPr>
          <a:lstStyle/>
          <a:p>
            <a:r>
              <a:rPr lang="en-GB" dirty="0" smtClean="0"/>
              <a:t>The barriers to the workforce are changing? Less about basic infrastructure, more on culture?</a:t>
            </a:r>
            <a:endParaRPr lang="en-GB" dirty="0"/>
          </a:p>
        </p:txBody>
      </p:sp>
      <p:sp>
        <p:nvSpPr>
          <p:cNvPr id="8" name="TextBox 7"/>
          <p:cNvSpPr txBox="1"/>
          <p:nvPr/>
        </p:nvSpPr>
        <p:spPr>
          <a:xfrm>
            <a:off x="2467345" y="1162493"/>
            <a:ext cx="2271823" cy="923330"/>
          </a:xfrm>
          <a:prstGeom prst="rect">
            <a:avLst/>
          </a:prstGeom>
          <a:noFill/>
        </p:spPr>
        <p:txBody>
          <a:bodyPr wrap="square" rtlCol="0">
            <a:spAutoFit/>
          </a:bodyPr>
          <a:lstStyle/>
          <a:p>
            <a:r>
              <a:rPr lang="en-GB" dirty="0" smtClean="0"/>
              <a:t>Engagement approach adapted (which we must acknowledge)</a:t>
            </a:r>
            <a:endParaRPr lang="en-GB" dirty="0"/>
          </a:p>
        </p:txBody>
      </p:sp>
      <p:pic>
        <p:nvPicPr>
          <p:cNvPr id="1028" name="Picture 4" descr="Icon Blue 0053 C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79" y="796332"/>
            <a:ext cx="1916925" cy="1916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con Blue 0055 He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892" y="2713257"/>
            <a:ext cx="1798969" cy="17989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con Blue 0015 Clou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0319" y="714705"/>
            <a:ext cx="1900904" cy="190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64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t>
            </a:r>
            <a:r>
              <a:rPr lang="en-GB" dirty="0" smtClean="0"/>
              <a:t>Future Vision: Principles</a:t>
            </a:r>
            <a:endParaRPr lang="en-GB" dirty="0"/>
          </a:p>
        </p:txBody>
      </p:sp>
      <p:sp>
        <p:nvSpPr>
          <p:cNvPr id="3" name="Content Placeholder 2"/>
          <p:cNvSpPr>
            <a:spLocks noGrp="1"/>
          </p:cNvSpPr>
          <p:nvPr>
            <p:ph idx="1"/>
          </p:nvPr>
        </p:nvSpPr>
        <p:spPr>
          <a:xfrm>
            <a:off x="5355770" y="807721"/>
            <a:ext cx="3489823" cy="3490934"/>
          </a:xfrm>
        </p:spPr>
        <p:txBody>
          <a:bodyPr/>
          <a:lstStyle/>
          <a:p>
            <a:pPr marL="285750" indent="-285750">
              <a:buFont typeface="Arial" panose="020B0604020202020204" pitchFamily="34" charset="0"/>
              <a:buChar char="•"/>
            </a:pPr>
            <a:r>
              <a:rPr lang="en-GB" dirty="0" smtClean="0"/>
              <a:t>Home for digital learning</a:t>
            </a:r>
          </a:p>
          <a:p>
            <a:pPr marL="285750" indent="-285750">
              <a:buFont typeface="Arial" panose="020B0604020202020204" pitchFamily="34" charset="0"/>
              <a:buChar char="•"/>
            </a:pPr>
            <a:r>
              <a:rPr lang="en-GB" dirty="0" smtClean="0"/>
              <a:t>Blended learning approach</a:t>
            </a:r>
          </a:p>
          <a:p>
            <a:pPr marL="285750" indent="-285750">
              <a:buFont typeface="Arial" panose="020B0604020202020204" pitchFamily="34" charset="0"/>
              <a:buChar char="•"/>
            </a:pPr>
            <a:r>
              <a:rPr lang="en-GB" dirty="0" smtClean="0"/>
              <a:t>Ready made schemes, or build your own. Take individual modules &amp; </a:t>
            </a:r>
            <a:r>
              <a:rPr lang="en-GB" dirty="0" smtClean="0"/>
              <a:t>masterclasses</a:t>
            </a:r>
            <a:endParaRPr lang="en-GB" dirty="0" smtClean="0"/>
          </a:p>
          <a:p>
            <a:pPr marL="285750" indent="-285750">
              <a:buFont typeface="Arial" panose="020B0604020202020204" pitchFamily="34" charset="0"/>
              <a:buChar char="•"/>
            </a:pPr>
            <a:r>
              <a:rPr lang="en-GB" dirty="0" smtClean="0"/>
              <a:t>Addresses current gaps but signposts where more appropriate</a:t>
            </a:r>
          </a:p>
          <a:p>
            <a:pPr marL="285750" indent="-285750">
              <a:buFont typeface="Arial" panose="020B0604020202020204" pitchFamily="34" charset="0"/>
              <a:buChar char="•"/>
            </a:pPr>
            <a:r>
              <a:rPr lang="en-GB" dirty="0" smtClean="0"/>
              <a:t>Multiple providers</a:t>
            </a:r>
          </a:p>
          <a:p>
            <a:pPr marL="285750" indent="-285750">
              <a:buFont typeface="Arial" panose="020B0604020202020204" pitchFamily="34" charset="0"/>
              <a:buChar char="•"/>
            </a:pPr>
            <a:r>
              <a:rPr lang="en-GB" dirty="0" smtClean="0"/>
              <a:t>Individuals earn badges/credentials</a:t>
            </a:r>
          </a:p>
          <a:p>
            <a:endParaRPr lang="en-GB" dirty="0" smtClean="0"/>
          </a:p>
          <a:p>
            <a:pPr marL="285750" indent="-285750">
              <a:buFont typeface="Arial" panose="020B0604020202020204" pitchFamily="34" charset="0"/>
              <a:buChar char="•"/>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36279"/>
            <a:ext cx="5097675" cy="491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93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SCW Theme">
  <a:themeElements>
    <a:clrScheme name="SCW Theme">
      <a:dk1>
        <a:srgbClr val="4C4C4C"/>
      </a:dk1>
      <a:lt1>
        <a:sysClr val="window" lastClr="FFFFFF"/>
      </a:lt1>
      <a:dk2>
        <a:srgbClr val="4C4C4C"/>
      </a:dk2>
      <a:lt2>
        <a:srgbClr val="F8F8F8"/>
      </a:lt2>
      <a:accent1>
        <a:srgbClr val="016CB2"/>
      </a:accent1>
      <a:accent2>
        <a:srgbClr val="37BCEB"/>
      </a:accent2>
      <a:accent3>
        <a:srgbClr val="009E97"/>
      </a:accent3>
      <a:accent4>
        <a:srgbClr val="BD0F77"/>
      </a:accent4>
      <a:accent5>
        <a:srgbClr val="66B239"/>
      </a:accent5>
      <a:accent6>
        <a:srgbClr val="1A4468"/>
      </a:accent6>
      <a:hlink>
        <a:srgbClr val="016CB2"/>
      </a:hlink>
      <a:folHlink>
        <a:srgbClr val="0158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6020</TotalTime>
  <Words>1262</Words>
  <Application>Microsoft Office PowerPoint</Application>
  <PresentationFormat>On-screen Show (16:9)</PresentationFormat>
  <Paragraphs>131</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SCW Theme</vt:lpstr>
      <vt:lpstr>PowerPoint Presentation</vt:lpstr>
      <vt:lpstr>Meet the presenters &amp; panelists </vt:lpstr>
      <vt:lpstr>History of the NHS Digital Academy</vt:lpstr>
      <vt:lpstr>Postgraduate Diploma in Healthcare Leadership (Imperial &amp; Partners)</vt:lpstr>
      <vt:lpstr>Why do we need a future vision?</vt:lpstr>
      <vt:lpstr> Operating within a broader context</vt:lpstr>
      <vt:lpstr>How do we do this without career pathways?</vt:lpstr>
      <vt:lpstr>The impact of COVID: A new future?</vt:lpstr>
      <vt:lpstr>                                                                   Future Vision: Principles</vt:lpstr>
      <vt:lpstr>Are we missing some basics?</vt:lpstr>
      <vt:lpstr>Expanding the Digital Change Leadership offering</vt:lpstr>
      <vt:lpstr>Development of Specialist Academies</vt:lpstr>
      <vt:lpstr>How do we prioritise learning content?</vt:lpstr>
      <vt:lpstr>A future vision (within the wider landscape)</vt:lpstr>
      <vt:lpstr>Diversity &amp; Inclusion</vt:lpstr>
      <vt:lpstr>What do we want to achieve from further engagement?</vt:lpstr>
      <vt:lpstr>How to engage and contact details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Cowey Aasha (NHS SCWCSU)</cp:lastModifiedBy>
  <cp:revision>339</cp:revision>
  <dcterms:created xsi:type="dcterms:W3CDTF">2010-04-12T23:12:02Z</dcterms:created>
  <dcterms:modified xsi:type="dcterms:W3CDTF">2020-06-26T05:48:25Z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